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312" r:id="rId3"/>
    <p:sldId id="343" r:id="rId4"/>
    <p:sldId id="344" r:id="rId5"/>
    <p:sldId id="313" r:id="rId6"/>
    <p:sldId id="341" r:id="rId7"/>
    <p:sldId id="314" r:id="rId8"/>
    <p:sldId id="315" r:id="rId9"/>
    <p:sldId id="319" r:id="rId10"/>
    <p:sldId id="316" r:id="rId11"/>
    <p:sldId id="321" r:id="rId12"/>
    <p:sldId id="342" r:id="rId13"/>
    <p:sldId id="317" r:id="rId14"/>
    <p:sldId id="318" r:id="rId15"/>
    <p:sldId id="322" r:id="rId16"/>
    <p:sldId id="323" r:id="rId17"/>
    <p:sldId id="324" r:id="rId18"/>
    <p:sldId id="326" r:id="rId19"/>
    <p:sldId id="345" r:id="rId20"/>
    <p:sldId id="327" r:id="rId21"/>
    <p:sldId id="329" r:id="rId22"/>
    <p:sldId id="330" r:id="rId23"/>
    <p:sldId id="331" r:id="rId24"/>
    <p:sldId id="332" r:id="rId25"/>
    <p:sldId id="333" r:id="rId26"/>
    <p:sldId id="334" r:id="rId27"/>
    <p:sldId id="335" r:id="rId28"/>
    <p:sldId id="336" r:id="rId29"/>
    <p:sldId id="337" r:id="rId30"/>
    <p:sldId id="338" r:id="rId31"/>
    <p:sldId id="325" r:id="rId32"/>
    <p:sldId id="339" r:id="rId33"/>
    <p:sldId id="340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7A995-261F-D647-AA41-750A47C50B4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D7E8A-BF46-7448-BA28-4F9990997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072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4ADE07-0AA0-C140-A240-FB6F08A2E611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273F3F-688D-A646-8C29-7317417B2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49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what</a:t>
            </a:r>
            <a:r>
              <a:rPr lang="en-US" baseline="0" dirty="0" smtClean="0"/>
              <a:t> it means for a student to be missed.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Also important to use high-quality tests = those with high reliability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273F3F-688D-A646-8C29-7317417B231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036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Instead of screening everyone, screen everyone who was at least at grade level last year. Or</a:t>
            </a:r>
            <a:r>
              <a:rPr lang="en-US" baseline="0" dirty="0" smtClean="0"/>
              <a:t> those who are rated by their teacher as being in the top half of the class.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273F3F-688D-A646-8C29-7317417B231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19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Here’s the scenario:</a:t>
            </a:r>
            <a:r>
              <a:rPr lang="en-US" baseline="0" dirty="0" smtClean="0"/>
              <a:t> a school doesn’t want to have to spend the money or take the time to give the </a:t>
            </a:r>
            <a:r>
              <a:rPr lang="en-US" baseline="0" dirty="0" err="1" smtClean="0"/>
              <a:t>CogAT</a:t>
            </a:r>
            <a:r>
              <a:rPr lang="en-US" baseline="0" dirty="0" smtClean="0"/>
              <a:t> to its entire student population. Instead, it’s going to have all teachers rate the entire population using the SIGS. Then, those students who receive a SIGS score &gt;90</a:t>
            </a:r>
            <a:r>
              <a:rPr lang="en-US" baseline="30000" dirty="0" smtClean="0"/>
              <a:t>th</a:t>
            </a:r>
            <a:r>
              <a:rPr lang="en-US" baseline="0" dirty="0" smtClean="0"/>
              <a:t> percentile will be given the </a:t>
            </a:r>
            <a:r>
              <a:rPr lang="en-US" baseline="0" dirty="0" err="1" smtClean="0"/>
              <a:t>CogAT</a:t>
            </a:r>
            <a:r>
              <a:rPr lang="en-US" baseline="0" dirty="0" smtClean="0"/>
              <a:t> as a confirmation assessment.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1BD4C-F450-40E2-9E01-BB9FC0599A1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423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D6255A-5364-AC4A-BAB6-87821FC4EC2D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233E2C-E170-294A-B474-6AFED1818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D6255A-5364-AC4A-BAB6-87821FC4EC2D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233E2C-E170-294A-B474-6AFED1818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D6255A-5364-AC4A-BAB6-87821FC4EC2D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233E2C-E170-294A-B474-6AFED1818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D6255A-5364-AC4A-BAB6-87821FC4EC2D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233E2C-E170-294A-B474-6AFED1818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D6255A-5364-AC4A-BAB6-87821FC4EC2D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233E2C-E170-294A-B474-6AFED1818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D6255A-5364-AC4A-BAB6-87821FC4EC2D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233E2C-E170-294A-B474-6AFED1818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D6255A-5364-AC4A-BAB6-87821FC4EC2D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233E2C-E170-294A-B474-6AFED1818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D6255A-5364-AC4A-BAB6-87821FC4EC2D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233E2C-E170-294A-B474-6AFED1818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D6255A-5364-AC4A-BAB6-87821FC4EC2D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233E2C-E170-294A-B474-6AFED1818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D6255A-5364-AC4A-BAB6-87821FC4EC2D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233E2C-E170-294A-B474-6AFED1818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D6255A-5364-AC4A-BAB6-87821FC4EC2D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233E2C-E170-294A-B474-6AFED1818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UWW_PPPInside268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Picture 11" descr="Horizontal2cNew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21366" y="426011"/>
            <a:ext cx="2435337" cy="51965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file:///\\localhost\Users\peterss\Documents\UWW%20Gifted\GT%20Plans\Janesville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file:///\\localhost\Users\peterss\Documents\Articles\Lohman.Sample.Data.xls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tinyurl.com/jh9vdd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UWW_PPPcover26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674"/>
            <a:ext cx="9144000" cy="6858000"/>
          </a:xfrm>
          <a:prstGeom prst="rect">
            <a:avLst/>
          </a:prstGeom>
        </p:spPr>
      </p:pic>
      <p:pic>
        <p:nvPicPr>
          <p:cNvPr id="8" name="Picture 7" descr="VerticalWHTNe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6164" y="4791460"/>
            <a:ext cx="2224689" cy="120973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96148" y="1707148"/>
            <a:ext cx="815666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00" b="1" dirty="0" smtClean="0">
                <a:solidFill>
                  <a:srgbClr val="EEECE1"/>
                </a:solidFill>
                <a:latin typeface="Trajan Pro"/>
                <a:cs typeface="Trajan Pro"/>
              </a:rPr>
              <a:t>Five Steps to Better Gifted Student Identification</a:t>
            </a:r>
            <a:endParaRPr lang="en-US" sz="4600" b="1" dirty="0">
              <a:solidFill>
                <a:srgbClr val="EEECE1"/>
              </a:solidFill>
              <a:latin typeface="Trajan Pro"/>
              <a:cs typeface="Trajan Pro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0513"/>
            <a:ext cx="6400800" cy="1332096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Scott J. Peters, Ph.D.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FFFFFF"/>
                </a:solidFill>
              </a:rPr>
              <a:t>#2 Universal Screening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Let’s assume you’ve fixed the alignment</a:t>
            </a:r>
            <a:r>
              <a:rPr lang="is-IS" dirty="0" smtClean="0">
                <a:solidFill>
                  <a:srgbClr val="FFFFFF"/>
                </a:solidFill>
              </a:rPr>
              <a:t>…</a:t>
            </a:r>
          </a:p>
          <a:p>
            <a:pPr marL="0" indent="0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However you ID students, it’s always best to put ALL students through that process. 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Always, always, always! </a:t>
            </a:r>
          </a:p>
          <a:p>
            <a:endParaRPr lang="en-US" dirty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Results in the fewest students missed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285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FFFFFF"/>
                </a:solidFill>
              </a:rPr>
              <a:t>Universal Screening</a:t>
            </a:r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222742" y="5198686"/>
            <a:ext cx="5854541" cy="198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222742" y="1508016"/>
            <a:ext cx="0" cy="36906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78613" y="2797766"/>
            <a:ext cx="160751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FF"/>
                </a:solidFill>
              </a:rPr>
              <a:t>% of overall student population screened for GT</a:t>
            </a:r>
            <a:endParaRPr lang="en-US" sz="2200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94420" y="5476479"/>
            <a:ext cx="32745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FFFFFF"/>
                </a:solidFill>
              </a:rPr>
              <a:t>%</a:t>
            </a:r>
            <a:r>
              <a:rPr lang="en-US" sz="2200" dirty="0" smtClean="0">
                <a:solidFill>
                  <a:srgbClr val="FFFFFF"/>
                </a:solidFill>
              </a:rPr>
              <a:t> of GT students missed / not </a:t>
            </a:r>
            <a:r>
              <a:rPr lang="en-US" sz="2200" dirty="0" err="1" smtClean="0">
                <a:solidFill>
                  <a:srgbClr val="FFFFFF"/>
                </a:solidFill>
              </a:rPr>
              <a:t>ID’d</a:t>
            </a:r>
            <a:endParaRPr lang="en-US" sz="2200" dirty="0">
              <a:solidFill>
                <a:srgbClr val="FFFFFF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599813" y="1885020"/>
            <a:ext cx="5021014" cy="31788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35813" y="5476479"/>
            <a:ext cx="10312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FF"/>
                </a:solidFill>
              </a:rPr>
              <a:t>~16%</a:t>
            </a:r>
            <a:endParaRPr lang="en-US" sz="2200" dirty="0">
              <a:solidFill>
                <a:srgbClr val="FFFFFF"/>
              </a:solidFill>
            </a:endParaRPr>
          </a:p>
        </p:txBody>
      </p:sp>
      <p:cxnSp>
        <p:nvCxnSpPr>
          <p:cNvPr id="16" name="Straight Arrow Connector 15"/>
          <p:cNvCxnSpPr>
            <a:stCxn id="14" idx="3"/>
          </p:cNvCxnSpPr>
          <p:nvPr/>
        </p:nvCxnSpPr>
        <p:spPr>
          <a:xfrm flipV="1">
            <a:off x="1667056" y="5218528"/>
            <a:ext cx="932757" cy="4733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0284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>
                <a:solidFill>
                  <a:srgbClr val="FFFFFF"/>
                </a:solidFill>
              </a:rPr>
              <a:t>Universal Screening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Does anyone’s school do something other than universal screening at a given grade level?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  <a:hlinkClick r:id="rId2" action="ppaction://hlinkfile"/>
              </a:rPr>
              <a:t>Example</a:t>
            </a:r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0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rgbClr val="FFFFFF"/>
                </a:solidFill>
              </a:rPr>
              <a:t>The two-stage ID model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miley Face 3"/>
          <p:cNvSpPr/>
          <p:nvPr/>
        </p:nvSpPr>
        <p:spPr>
          <a:xfrm>
            <a:off x="457200" y="3886200"/>
            <a:ext cx="304800" cy="304800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iley Face 4"/>
          <p:cNvSpPr/>
          <p:nvPr/>
        </p:nvSpPr>
        <p:spPr>
          <a:xfrm>
            <a:off x="990600" y="3200400"/>
            <a:ext cx="304800" cy="304800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iley Face 5"/>
          <p:cNvSpPr/>
          <p:nvPr/>
        </p:nvSpPr>
        <p:spPr>
          <a:xfrm>
            <a:off x="762000" y="3581400"/>
            <a:ext cx="304800" cy="304800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iley Face 6"/>
          <p:cNvSpPr/>
          <p:nvPr/>
        </p:nvSpPr>
        <p:spPr>
          <a:xfrm>
            <a:off x="685800" y="2438400"/>
            <a:ext cx="304800" cy="304800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iley Face 7"/>
          <p:cNvSpPr/>
          <p:nvPr/>
        </p:nvSpPr>
        <p:spPr>
          <a:xfrm>
            <a:off x="1143000" y="3657600"/>
            <a:ext cx="304800" cy="304800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iley Face 8"/>
          <p:cNvSpPr/>
          <p:nvPr/>
        </p:nvSpPr>
        <p:spPr>
          <a:xfrm>
            <a:off x="609600" y="3200400"/>
            <a:ext cx="304800" cy="304800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iley Face 9"/>
          <p:cNvSpPr/>
          <p:nvPr/>
        </p:nvSpPr>
        <p:spPr>
          <a:xfrm>
            <a:off x="762000" y="4114800"/>
            <a:ext cx="304800" cy="304800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iley Face 10"/>
          <p:cNvSpPr/>
          <p:nvPr/>
        </p:nvSpPr>
        <p:spPr>
          <a:xfrm>
            <a:off x="1143000" y="4114800"/>
            <a:ext cx="304800" cy="304800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iley Face 11"/>
          <p:cNvSpPr/>
          <p:nvPr/>
        </p:nvSpPr>
        <p:spPr>
          <a:xfrm>
            <a:off x="1143000" y="2514600"/>
            <a:ext cx="304800" cy="304800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iley Face 12"/>
          <p:cNvSpPr/>
          <p:nvPr/>
        </p:nvSpPr>
        <p:spPr>
          <a:xfrm>
            <a:off x="762000" y="4572000"/>
            <a:ext cx="304800" cy="304800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iley Face 13"/>
          <p:cNvSpPr/>
          <p:nvPr/>
        </p:nvSpPr>
        <p:spPr>
          <a:xfrm>
            <a:off x="1143000" y="4572000"/>
            <a:ext cx="304800" cy="304800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iley Face 14"/>
          <p:cNvSpPr/>
          <p:nvPr/>
        </p:nvSpPr>
        <p:spPr>
          <a:xfrm>
            <a:off x="457200" y="4572000"/>
            <a:ext cx="304800" cy="304800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iley Face 15"/>
          <p:cNvSpPr/>
          <p:nvPr/>
        </p:nvSpPr>
        <p:spPr>
          <a:xfrm>
            <a:off x="838200" y="5410200"/>
            <a:ext cx="304800" cy="304800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iley Face 16"/>
          <p:cNvSpPr/>
          <p:nvPr/>
        </p:nvSpPr>
        <p:spPr>
          <a:xfrm>
            <a:off x="1066800" y="4953000"/>
            <a:ext cx="304800" cy="304800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1828800" y="4114800"/>
            <a:ext cx="1905000" cy="990600"/>
          </a:xfrm>
          <a:prstGeom prst="rightArrow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FFFF"/>
                </a:solidFill>
              </a:rPr>
              <a:t>Teacher Nomination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4876800" y="2362200"/>
            <a:ext cx="1905000" cy="990600"/>
          </a:xfrm>
          <a:prstGeom prst="rightArrow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rgbClr val="FFFFFF"/>
                </a:solidFill>
              </a:rPr>
              <a:t>Confirmation Test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Smiley Face 19"/>
          <p:cNvSpPr/>
          <p:nvPr/>
        </p:nvSpPr>
        <p:spPr>
          <a:xfrm>
            <a:off x="381000" y="2895600"/>
            <a:ext cx="304800" cy="304800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iley Face 20"/>
          <p:cNvSpPr/>
          <p:nvPr/>
        </p:nvSpPr>
        <p:spPr>
          <a:xfrm>
            <a:off x="914400" y="2133600"/>
            <a:ext cx="304800" cy="304800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iley Face 21"/>
          <p:cNvSpPr/>
          <p:nvPr/>
        </p:nvSpPr>
        <p:spPr>
          <a:xfrm>
            <a:off x="1143000" y="2895600"/>
            <a:ext cx="304800" cy="304800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iley Face 22"/>
          <p:cNvSpPr/>
          <p:nvPr/>
        </p:nvSpPr>
        <p:spPr>
          <a:xfrm>
            <a:off x="4114800" y="4267200"/>
            <a:ext cx="304800" cy="304800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iley Face 23"/>
          <p:cNvSpPr/>
          <p:nvPr/>
        </p:nvSpPr>
        <p:spPr>
          <a:xfrm>
            <a:off x="457200" y="5562600"/>
            <a:ext cx="304800" cy="304800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iley Face 24"/>
          <p:cNvSpPr/>
          <p:nvPr/>
        </p:nvSpPr>
        <p:spPr>
          <a:xfrm>
            <a:off x="1066800" y="5943600"/>
            <a:ext cx="304800" cy="304800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iley Face 25"/>
          <p:cNvSpPr/>
          <p:nvPr/>
        </p:nvSpPr>
        <p:spPr>
          <a:xfrm>
            <a:off x="533400" y="4953000"/>
            <a:ext cx="304800" cy="304800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iley Face 27"/>
          <p:cNvSpPr/>
          <p:nvPr/>
        </p:nvSpPr>
        <p:spPr>
          <a:xfrm>
            <a:off x="3810000" y="4648200"/>
            <a:ext cx="304800" cy="304800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iley Face 28"/>
          <p:cNvSpPr/>
          <p:nvPr/>
        </p:nvSpPr>
        <p:spPr>
          <a:xfrm>
            <a:off x="3810000" y="3352800"/>
            <a:ext cx="304800" cy="304800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iley Face 29"/>
          <p:cNvSpPr/>
          <p:nvPr/>
        </p:nvSpPr>
        <p:spPr>
          <a:xfrm>
            <a:off x="4267200" y="4876800"/>
            <a:ext cx="304800" cy="304800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iley Face 30"/>
          <p:cNvSpPr/>
          <p:nvPr/>
        </p:nvSpPr>
        <p:spPr>
          <a:xfrm>
            <a:off x="3733800" y="3962400"/>
            <a:ext cx="304800" cy="304800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iley Face 31"/>
          <p:cNvSpPr/>
          <p:nvPr/>
        </p:nvSpPr>
        <p:spPr>
          <a:xfrm>
            <a:off x="4114800" y="3048000"/>
            <a:ext cx="304800" cy="304800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iley Face 32"/>
          <p:cNvSpPr/>
          <p:nvPr/>
        </p:nvSpPr>
        <p:spPr>
          <a:xfrm>
            <a:off x="3810000" y="5257800"/>
            <a:ext cx="304800" cy="304800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iley Face 33"/>
          <p:cNvSpPr/>
          <p:nvPr/>
        </p:nvSpPr>
        <p:spPr>
          <a:xfrm>
            <a:off x="3810000" y="2590800"/>
            <a:ext cx="304800" cy="304800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iley Face 34"/>
          <p:cNvSpPr/>
          <p:nvPr/>
        </p:nvSpPr>
        <p:spPr>
          <a:xfrm>
            <a:off x="4191000" y="3886200"/>
            <a:ext cx="304800" cy="304800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iley Face 35"/>
          <p:cNvSpPr/>
          <p:nvPr/>
        </p:nvSpPr>
        <p:spPr>
          <a:xfrm>
            <a:off x="7315200" y="3581400"/>
            <a:ext cx="304800" cy="304800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iley Face 36"/>
          <p:cNvSpPr/>
          <p:nvPr/>
        </p:nvSpPr>
        <p:spPr>
          <a:xfrm>
            <a:off x="7620000" y="3276600"/>
            <a:ext cx="304800" cy="304800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iley Face 37"/>
          <p:cNvSpPr/>
          <p:nvPr/>
        </p:nvSpPr>
        <p:spPr>
          <a:xfrm>
            <a:off x="7315200" y="2819400"/>
            <a:ext cx="304800" cy="304800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iley Face 38"/>
          <p:cNvSpPr/>
          <p:nvPr/>
        </p:nvSpPr>
        <p:spPr>
          <a:xfrm>
            <a:off x="7696200" y="3962400"/>
            <a:ext cx="304800" cy="304800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iley Face 39"/>
          <p:cNvSpPr/>
          <p:nvPr/>
        </p:nvSpPr>
        <p:spPr>
          <a:xfrm>
            <a:off x="7315200" y="4191000"/>
            <a:ext cx="304800" cy="304800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5-Point Star 40"/>
          <p:cNvSpPr/>
          <p:nvPr/>
        </p:nvSpPr>
        <p:spPr>
          <a:xfrm>
            <a:off x="7162800" y="4724400"/>
            <a:ext cx="609600" cy="609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5-Point Star 41"/>
          <p:cNvSpPr/>
          <p:nvPr/>
        </p:nvSpPr>
        <p:spPr>
          <a:xfrm>
            <a:off x="7924800" y="2514600"/>
            <a:ext cx="609600" cy="609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5-Point Star 42"/>
          <p:cNvSpPr/>
          <p:nvPr/>
        </p:nvSpPr>
        <p:spPr>
          <a:xfrm>
            <a:off x="6781800" y="2133600"/>
            <a:ext cx="609600" cy="609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5-Point Star 43"/>
          <p:cNvSpPr/>
          <p:nvPr/>
        </p:nvSpPr>
        <p:spPr>
          <a:xfrm>
            <a:off x="8077200" y="4114800"/>
            <a:ext cx="609600" cy="609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5-Point Star 44"/>
          <p:cNvSpPr/>
          <p:nvPr/>
        </p:nvSpPr>
        <p:spPr>
          <a:xfrm>
            <a:off x="6629400" y="4114800"/>
            <a:ext cx="609600" cy="609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ight Arrow 46"/>
          <p:cNvSpPr/>
          <p:nvPr/>
        </p:nvSpPr>
        <p:spPr>
          <a:xfrm>
            <a:off x="1752600" y="2286000"/>
            <a:ext cx="1905000" cy="990600"/>
          </a:xfrm>
          <a:prstGeom prst="rightArrow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FFFF"/>
                </a:solidFill>
              </a:rPr>
              <a:t>Nomination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48" name="Right Arrow 47"/>
          <p:cNvSpPr/>
          <p:nvPr/>
        </p:nvSpPr>
        <p:spPr>
          <a:xfrm>
            <a:off x="4876800" y="4114800"/>
            <a:ext cx="1905000" cy="990600"/>
          </a:xfrm>
          <a:prstGeom prst="rightArrow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err="1" smtClean="0">
                <a:solidFill>
                  <a:srgbClr val="FFFFFF"/>
                </a:solidFill>
              </a:rPr>
              <a:t>CogAT</a:t>
            </a:r>
            <a:endParaRPr lang="en-US" dirty="0" smtClean="0">
              <a:solidFill>
                <a:srgbClr val="FFFFFF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05600" y="5638800"/>
            <a:ext cx="1981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FF"/>
                </a:solidFill>
              </a:rPr>
              <a:t>Gifted Land!</a:t>
            </a:r>
            <a:endParaRPr lang="en-US" sz="2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19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2193"/>
            <a:ext cx="8229600" cy="495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This two-phase system can only </a:t>
            </a:r>
            <a:r>
              <a:rPr lang="en-US" sz="2800" b="1" dirty="0" smtClean="0">
                <a:solidFill>
                  <a:srgbClr val="FFFFFF"/>
                </a:solidFill>
              </a:rPr>
              <a:t>decrease</a:t>
            </a:r>
            <a:r>
              <a:rPr lang="en-US" sz="2800" dirty="0" smtClean="0">
                <a:solidFill>
                  <a:srgbClr val="FFFFFF"/>
                </a:solidFill>
              </a:rPr>
              <a:t> performance relative to everyone taking the confirmatory test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Take home message: non-universal testing for giftedness is always worse than universal screening in terms of efficacy</a:t>
            </a:r>
            <a:endParaRPr lang="en-US" dirty="0">
              <a:solidFill>
                <a:srgbClr val="FFFFFF"/>
              </a:solidFill>
            </a:endParaRPr>
          </a:p>
          <a:p>
            <a:endParaRPr lang="en-US" sz="2800" dirty="0" smtClean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Decreased cost, inconvenience, and risk justify tradeoff – </a:t>
            </a:r>
            <a:r>
              <a:rPr lang="en-US" sz="2800" i="1" dirty="0" smtClean="0">
                <a:solidFill>
                  <a:srgbClr val="FFFFFF"/>
                </a:solidFill>
              </a:rPr>
              <a:t>if</a:t>
            </a:r>
            <a:r>
              <a:rPr lang="en-US" sz="2800" dirty="0" smtClean="0">
                <a:solidFill>
                  <a:srgbClr val="FFFFFF"/>
                </a:solidFill>
              </a:rPr>
              <a:t> performance detriment is minimal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328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FFFFFF"/>
                </a:solidFill>
              </a:rPr>
              <a:t>Answers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53611" cy="4525963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Universally screen if you can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If you can’t</a:t>
            </a:r>
            <a:r>
              <a:rPr lang="is-IS" dirty="0" smtClean="0">
                <a:solidFill>
                  <a:srgbClr val="FFFFFF"/>
                </a:solidFill>
              </a:rPr>
              <a:t>….</a:t>
            </a:r>
          </a:p>
          <a:p>
            <a:pPr lvl="1"/>
            <a:r>
              <a:rPr lang="is-IS" dirty="0" smtClean="0">
                <a:solidFill>
                  <a:srgbClr val="FFFFFF"/>
                </a:solidFill>
              </a:rPr>
              <a:t>Screen as large a % of kids as you can get away with</a:t>
            </a:r>
          </a:p>
          <a:p>
            <a:pPr lvl="1"/>
            <a:r>
              <a:rPr lang="is-IS" dirty="0" smtClean="0">
                <a:solidFill>
                  <a:srgbClr val="FFFFFF"/>
                </a:solidFill>
              </a:rPr>
              <a:t>Lower the threshold of the first phase / nomination</a:t>
            </a:r>
          </a:p>
          <a:p>
            <a:pPr lvl="1"/>
            <a:r>
              <a:rPr lang="is-IS" dirty="0" smtClean="0">
                <a:solidFill>
                  <a:srgbClr val="FFFFFF"/>
                </a:solidFill>
              </a:rPr>
              <a:t>Make sure the skills measured by the first and second phase instruments are as strongly related as possible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766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70697"/>
            <a:ext cx="8229600" cy="5357425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FFFFFF"/>
                </a:solidFill>
              </a:rPr>
              <a:t>Stage One instrument: </a:t>
            </a:r>
            <a:r>
              <a:rPr lang="en-US" dirty="0" smtClean="0">
                <a:solidFill>
                  <a:srgbClr val="FFFFFF"/>
                </a:solidFill>
              </a:rPr>
              <a:t>SIGS</a:t>
            </a:r>
          </a:p>
          <a:p>
            <a:r>
              <a:rPr lang="en-US" b="1" dirty="0" smtClean="0">
                <a:solidFill>
                  <a:srgbClr val="FFFFFF"/>
                </a:solidFill>
              </a:rPr>
              <a:t>Stage Two instrument</a:t>
            </a:r>
            <a:r>
              <a:rPr lang="en-US" dirty="0" smtClean="0">
                <a:solidFill>
                  <a:srgbClr val="FFFFFF"/>
                </a:solidFill>
              </a:rPr>
              <a:t>: CogAT</a:t>
            </a:r>
          </a:p>
          <a:p>
            <a:pPr>
              <a:buNone/>
            </a:pPr>
            <a:endParaRPr lang="en-US" b="1" dirty="0" smtClean="0">
              <a:solidFill>
                <a:srgbClr val="FFFFFF"/>
              </a:solidFill>
            </a:endParaRPr>
          </a:p>
          <a:p>
            <a:r>
              <a:rPr lang="en-US" b="1" dirty="0" smtClean="0">
                <a:solidFill>
                  <a:srgbClr val="FFFFFF"/>
                </a:solidFill>
              </a:rPr>
              <a:t>Nomination cutoff: </a:t>
            </a:r>
            <a:r>
              <a:rPr lang="en-US" dirty="0" smtClean="0">
                <a:solidFill>
                  <a:srgbClr val="FFFFFF"/>
                </a:solidFill>
              </a:rPr>
              <a:t>top 10% on the general intellectual ability subscale (90</a:t>
            </a:r>
            <a:r>
              <a:rPr lang="en-US" baseline="30000" dirty="0" smtClean="0">
                <a:solidFill>
                  <a:srgbClr val="FFFFFF"/>
                </a:solidFill>
              </a:rPr>
              <a:t>th</a:t>
            </a:r>
            <a:r>
              <a:rPr lang="en-US" dirty="0" smtClean="0">
                <a:solidFill>
                  <a:srgbClr val="FFFFFF"/>
                </a:solidFill>
              </a:rPr>
              <a:t> percentile)</a:t>
            </a:r>
          </a:p>
          <a:p>
            <a:r>
              <a:rPr lang="en-US" b="1" dirty="0" smtClean="0">
                <a:solidFill>
                  <a:srgbClr val="FFFFFF"/>
                </a:solidFill>
              </a:rPr>
              <a:t>Nomination validity</a:t>
            </a:r>
            <a:r>
              <a:rPr lang="en-US" dirty="0" smtClean="0">
                <a:solidFill>
                  <a:srgbClr val="FFFFFF"/>
                </a:solidFill>
              </a:rPr>
              <a:t>: 0.48</a:t>
            </a:r>
          </a:p>
          <a:p>
            <a:pPr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r>
              <a:rPr lang="en-US" b="1" dirty="0" smtClean="0">
                <a:solidFill>
                  <a:srgbClr val="FFFFFF"/>
                </a:solidFill>
              </a:rPr>
              <a:t>Test cutoff</a:t>
            </a:r>
            <a:r>
              <a:rPr lang="en-US" dirty="0" smtClean="0">
                <a:solidFill>
                  <a:srgbClr val="FFFFFF"/>
                </a:solidFill>
              </a:rPr>
              <a:t>: 90</a:t>
            </a:r>
            <a:r>
              <a:rPr lang="en-US" baseline="30000" dirty="0" smtClean="0">
                <a:solidFill>
                  <a:srgbClr val="FFFFFF"/>
                </a:solidFill>
              </a:rPr>
              <a:t>th</a:t>
            </a:r>
            <a:r>
              <a:rPr lang="en-US" dirty="0" smtClean="0">
                <a:solidFill>
                  <a:srgbClr val="FFFFFF"/>
                </a:solidFill>
              </a:rPr>
              <a:t> percentile</a:t>
            </a:r>
          </a:p>
          <a:p>
            <a:r>
              <a:rPr lang="en-US" b="1" dirty="0" smtClean="0">
                <a:solidFill>
                  <a:srgbClr val="FFFFFF"/>
                </a:solidFill>
              </a:rPr>
              <a:t>Test reliability</a:t>
            </a:r>
            <a:r>
              <a:rPr lang="en-US" dirty="0" smtClean="0">
                <a:solidFill>
                  <a:srgbClr val="FFFFFF"/>
                </a:solidFill>
              </a:rPr>
              <a:t>: 0.95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FFFF"/>
                </a:solidFill>
              </a:rPr>
              <a:t>Result:  We miss 78% of the GT kids</a:t>
            </a:r>
          </a:p>
          <a:p>
            <a:pPr>
              <a:buNone/>
            </a:pPr>
            <a:r>
              <a:rPr lang="en-US" b="1" dirty="0" smtClean="0">
                <a:solidFill>
                  <a:srgbClr val="FFFFFF"/>
                </a:solidFill>
              </a:rPr>
              <a:t>this is 34% of the optimal (single stage) value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rgbClr val="FFFFFF"/>
                </a:solidFill>
              </a:rPr>
              <a:t>Answers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047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FFFFFF"/>
                </a:solidFill>
              </a:rPr>
              <a:t>Example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Broward County Schools (Florida) 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33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FFFFFF"/>
                </a:solidFill>
              </a:rPr>
              <a:t>#3 Lower Cut Scores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The kinds of cut scores used in GT ID (e.g., top 1%, 2%, 3%) are all but indefensible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Conditional standard error*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Program benefits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Exacerbate underrepresentation 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2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4200" dirty="0" err="1" smtClean="0">
                <a:solidFill>
                  <a:srgbClr val="FFFFFF"/>
                </a:solidFill>
              </a:rPr>
              <a:t>McBee</a:t>
            </a:r>
            <a:r>
              <a:rPr lang="en-US" sz="4200" dirty="0" smtClean="0">
                <a:solidFill>
                  <a:srgbClr val="FFFFFF"/>
                </a:solidFill>
              </a:rPr>
              <a:t>, Peters, Waterman</a:t>
            </a:r>
            <a:endParaRPr lang="en-US" sz="4200" dirty="0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7638"/>
            <a:ext cx="9144000" cy="5113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90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FFFFFF"/>
                </a:solidFill>
              </a:rPr>
              <a:t>The Five!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ID system – Program </a:t>
            </a:r>
            <a:r>
              <a:rPr lang="en-US" dirty="0">
                <a:solidFill>
                  <a:srgbClr val="FFFFFF"/>
                </a:solidFill>
              </a:rPr>
              <a:t>A</a:t>
            </a:r>
            <a:r>
              <a:rPr lang="en-US" dirty="0" smtClean="0">
                <a:solidFill>
                  <a:srgbClr val="FFFFFF"/>
                </a:solidFill>
              </a:rPr>
              <a:t>lignment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Universal Screening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Lower Cut Scores / Criteria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Local Norms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Group-Specific Norms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rgbClr val="FFFFFF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95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486400" y="304800"/>
            <a:ext cx="345598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Error curves for WKCE Reading</a:t>
            </a:r>
          </a:p>
        </p:txBody>
      </p:sp>
      <p:pic>
        <p:nvPicPr>
          <p:cNvPr id="37890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486400" cy="668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1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429000"/>
            <a:ext cx="4800600" cy="280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05192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FFFFFF"/>
                </a:solidFill>
              </a:rPr>
              <a:t>Standard Errors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*This applies to any non-adaptive, fixed form tests (e.g., WKCE, ACT, OLSAT)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Less accurate / precise at the extremes – such as the 98</a:t>
            </a:r>
            <a:r>
              <a:rPr lang="en-US" baseline="30000" dirty="0" smtClean="0">
                <a:solidFill>
                  <a:srgbClr val="FFFFFF"/>
                </a:solidFill>
              </a:rPr>
              <a:t>th</a:t>
            </a:r>
            <a:r>
              <a:rPr lang="en-US" dirty="0" smtClean="0">
                <a:solidFill>
                  <a:srgbClr val="FFFFFF"/>
                </a:solidFill>
              </a:rPr>
              <a:t> percentiles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Makes decisions less accurate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Exacerbate false negatives – will cause us to miss more kids who are actually at this level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16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FFFFFF"/>
                </a:solidFill>
              </a:rPr>
              <a:t>Program Benefits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Can we say with confidence that only students at the 98</a:t>
            </a:r>
            <a:r>
              <a:rPr lang="en-US" baseline="30000" dirty="0" smtClean="0">
                <a:solidFill>
                  <a:srgbClr val="FFFFFF"/>
                </a:solidFill>
              </a:rPr>
              <a:t>th</a:t>
            </a:r>
            <a:r>
              <a:rPr lang="en-US" dirty="0" smtClean="0">
                <a:solidFill>
                  <a:srgbClr val="FFFFFF"/>
                </a:solidFill>
              </a:rPr>
              <a:t> percentile or above will benefit from the intervention and that those at the 97</a:t>
            </a:r>
            <a:r>
              <a:rPr lang="en-US" baseline="30000" dirty="0" smtClean="0">
                <a:solidFill>
                  <a:srgbClr val="FFFFFF"/>
                </a:solidFill>
              </a:rPr>
              <a:t>th</a:t>
            </a:r>
            <a:r>
              <a:rPr lang="en-US" dirty="0" smtClean="0">
                <a:solidFill>
                  <a:srgbClr val="FFFFFF"/>
                </a:solidFill>
              </a:rPr>
              <a:t> percentile will not?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67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FFFFFF"/>
                </a:solidFill>
              </a:rPr>
              <a:t>Program Benefits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Card and </a:t>
            </a:r>
            <a:r>
              <a:rPr lang="en-US" dirty="0" err="1" smtClean="0">
                <a:solidFill>
                  <a:srgbClr val="FFFFFF"/>
                </a:solidFill>
              </a:rPr>
              <a:t>Giuliano</a:t>
            </a:r>
            <a:r>
              <a:rPr lang="en-US" dirty="0" smtClean="0">
                <a:solidFill>
                  <a:srgbClr val="FFFFFF"/>
                </a:solidFill>
              </a:rPr>
              <a:t> (2014) used data from Ft. Lauderdale Schools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Students identified via IQ scores (130+) showed no benefit from the GT program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Students identified with above-average achievement showed significant benefit </a:t>
            </a:r>
          </a:p>
          <a:p>
            <a:endParaRPr lang="en-US" dirty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Cut scores need to be criterion based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990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FFFFFF"/>
                </a:solidFill>
              </a:rPr>
              <a:t>Underrepresentation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Although lowering cut scores won’t solve underrepresentation (ever), on average, the higher they are, the worse underrepresentation will be. </a:t>
            </a:r>
          </a:p>
          <a:p>
            <a:endParaRPr lang="en-US" dirty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But lowering them will also identify more students of all student subgroups</a:t>
            </a:r>
            <a:r>
              <a:rPr lang="is-IS" dirty="0" smtClean="0">
                <a:solidFill>
                  <a:srgbClr val="FFFFFF"/>
                </a:solidFill>
              </a:rPr>
              <a:t>…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864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FFFFFF"/>
                </a:solidFill>
              </a:rPr>
              <a:t>#4 Local Norms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Unless your “program” or intervention will serve a national audience, there is no reason to use national norms for GT ID. </a:t>
            </a:r>
          </a:p>
          <a:p>
            <a:endParaRPr lang="en-US" dirty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Instead of </a:t>
            </a:r>
            <a:r>
              <a:rPr lang="en-US" dirty="0" err="1" smtClean="0">
                <a:solidFill>
                  <a:srgbClr val="FFFFFF"/>
                </a:solidFill>
              </a:rPr>
              <a:t>ID’ing</a:t>
            </a:r>
            <a:r>
              <a:rPr lang="en-US" dirty="0" smtClean="0">
                <a:solidFill>
                  <a:srgbClr val="FFFFFF"/>
                </a:solidFill>
              </a:rPr>
              <a:t> those who score 98</a:t>
            </a:r>
            <a:r>
              <a:rPr lang="en-US" baseline="30000" dirty="0" smtClean="0">
                <a:solidFill>
                  <a:srgbClr val="FFFFFF"/>
                </a:solidFill>
              </a:rPr>
              <a:t>th</a:t>
            </a:r>
            <a:r>
              <a:rPr lang="en-US" dirty="0" smtClean="0">
                <a:solidFill>
                  <a:srgbClr val="FFFFFF"/>
                </a:solidFill>
              </a:rPr>
              <a:t> percentile on a national norm, ID those who score at the 98</a:t>
            </a:r>
            <a:r>
              <a:rPr lang="en-US" baseline="30000" dirty="0" smtClean="0">
                <a:solidFill>
                  <a:srgbClr val="FFFFFF"/>
                </a:solidFill>
              </a:rPr>
              <a:t>th</a:t>
            </a:r>
            <a:r>
              <a:rPr lang="en-US" dirty="0" smtClean="0">
                <a:solidFill>
                  <a:srgbClr val="FFFFFF"/>
                </a:solidFill>
              </a:rPr>
              <a:t> percentile within your school</a:t>
            </a:r>
          </a:p>
          <a:p>
            <a:r>
              <a:rPr lang="en-US" dirty="0" smtClean="0">
                <a:solidFill>
                  <a:srgbClr val="FFFFFF"/>
                </a:solidFill>
                <a:hlinkClick r:id="rId2" action="ppaction://hlinkfile"/>
              </a:rPr>
              <a:t>Dave </a:t>
            </a:r>
            <a:r>
              <a:rPr lang="en-US" dirty="0" err="1" smtClean="0">
                <a:solidFill>
                  <a:srgbClr val="FFFFFF"/>
                </a:solidFill>
                <a:hlinkClick r:id="rId2" action="ppaction://hlinkfile"/>
              </a:rPr>
              <a:t>Lohman</a:t>
            </a:r>
            <a:r>
              <a:rPr lang="en-US" dirty="0" smtClean="0">
                <a:solidFill>
                  <a:srgbClr val="FFFFFF"/>
                </a:solidFill>
                <a:hlinkClick r:id="rId2" action="ppaction://hlinkfile"/>
              </a:rPr>
              <a:t> local norm spreadsheet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795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FFFFFF"/>
                </a:solidFill>
              </a:rPr>
              <a:t>#4 Local Norms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Local norms will make the size of your GT population more predictable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They will even out the % of GT students in each building and in each school district 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In some cases they will help with underrepresentation 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They are philosophically defensible 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530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FFFFFF"/>
                </a:solidFill>
              </a:rPr>
              <a:t>#5 Group Specific Norms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Serves </a:t>
            </a:r>
            <a:r>
              <a:rPr lang="en-US" u="sng" dirty="0" smtClean="0">
                <a:solidFill>
                  <a:srgbClr val="FFFFFF"/>
                </a:solidFill>
              </a:rPr>
              <a:t>only</a:t>
            </a:r>
            <a:r>
              <a:rPr lang="en-US" dirty="0" smtClean="0">
                <a:solidFill>
                  <a:srgbClr val="FFFFFF"/>
                </a:solidFill>
              </a:rPr>
              <a:t> to increase the number of underrepresented students identified as GT</a:t>
            </a:r>
          </a:p>
          <a:p>
            <a:endParaRPr lang="en-US" dirty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Involves comparing students of a certain student subgroup only to those of that same subgroup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ELL to other ELL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Low-income only to other low-income students 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85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FFFFFF"/>
                </a:solidFill>
              </a:rPr>
              <a:t>#5 Group Specific Norms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867" y="1262834"/>
            <a:ext cx="6578600" cy="49149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144525" y="2381078"/>
            <a:ext cx="170674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Using local norms for everyone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3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FFFFFF"/>
                </a:solidFill>
              </a:rPr>
              <a:t>#5 Group Specific Norms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4525" y="1885021"/>
            <a:ext cx="17067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Using local norms for everyone plus a group-specific comparison for low-income students</a:t>
            </a:r>
            <a:endParaRPr lang="en-US" sz="2400" dirty="0">
              <a:solidFill>
                <a:srgbClr val="FFFF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758" y="1417638"/>
            <a:ext cx="6667500" cy="463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51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FFFFFF"/>
                </a:solidFill>
              </a:rPr>
              <a:t>Identification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What makes it good?</a:t>
            </a:r>
          </a:p>
          <a:p>
            <a:endParaRPr lang="en-US" dirty="0"/>
          </a:p>
          <a:p>
            <a:pPr algn="r"/>
            <a:r>
              <a:rPr lang="en-US" dirty="0" smtClean="0">
                <a:solidFill>
                  <a:srgbClr val="FFFFFF"/>
                </a:solidFill>
              </a:rPr>
              <a:t>What are the characteristics of a “good” identification system?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91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FFFFFF"/>
                </a:solidFill>
              </a:rPr>
              <a:t>#5 Group Specific Norms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Cautions: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Really only appropriate for ELL or low-income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Political challenges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Readiness challenges – these students will need alternative interventions or greater support to be successful. 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6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FFFFFF"/>
                </a:solidFill>
              </a:rPr>
              <a:t>Answers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Make sure your ID process is actually related to the intervention to be provided.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If there is no intervention, don’t ID</a:t>
            </a:r>
          </a:p>
          <a:p>
            <a:pPr marL="400050" lvl="1" indent="0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Universally screen or get as close to it as possible (screen the largest % of kids as you can get away with)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3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FFFFFF"/>
                </a:solidFill>
              </a:rPr>
              <a:t>Answers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3. Lower the cut score: 97+ is almost never defensible unless you’re using a CAT, out-of-level test, or individually-administered test</a:t>
            </a: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4. Use local norms whenever you’re making a norm-referenced ID decision</a:t>
            </a: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5. Consider group-specific norms to address underrepresentation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89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FFFFFF"/>
                </a:solidFill>
              </a:rPr>
              <a:t>Google Folder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sz="4800" dirty="0" smtClean="0">
                <a:solidFill>
                  <a:srgbClr val="FFFFFF"/>
                </a:solidFill>
              </a:rPr>
              <a:t>See Google Folder for resources:</a:t>
            </a:r>
          </a:p>
          <a:p>
            <a:pPr algn="ctr"/>
            <a:r>
              <a:rPr lang="en-US" sz="4800" dirty="0">
                <a:solidFill>
                  <a:srgbClr val="FFFFFF"/>
                </a:solidFill>
                <a:hlinkClick r:id="rId2"/>
              </a:rPr>
              <a:t>http://tinyurl.com/</a:t>
            </a:r>
            <a:r>
              <a:rPr lang="en-US" sz="4800" dirty="0" smtClean="0">
                <a:solidFill>
                  <a:srgbClr val="FFFFFF"/>
                </a:solidFill>
                <a:hlinkClick r:id="rId2"/>
              </a:rPr>
              <a:t>jh9vddl</a:t>
            </a:r>
            <a:r>
              <a:rPr lang="en-US" sz="4800" dirty="0" smtClean="0">
                <a:solidFill>
                  <a:srgbClr val="FFFFFF"/>
                </a:solidFill>
              </a:rPr>
              <a:t> </a:t>
            </a:r>
            <a:endParaRPr lang="en-US" sz="4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83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FFFFFF"/>
                </a:solidFill>
              </a:rPr>
              <a:t>Identification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High sensitivity rate: “finds” all of the kids it’s supposed to find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Follows the “lazy” teacher philosophy: do no more testing and assessment than necessary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Is </a:t>
            </a:r>
            <a:r>
              <a:rPr lang="en-US" u="sng" dirty="0" smtClean="0">
                <a:solidFill>
                  <a:srgbClr val="FFFFFF"/>
                </a:solidFill>
              </a:rPr>
              <a:t>proactive</a:t>
            </a:r>
            <a:r>
              <a:rPr lang="en-US" dirty="0" smtClean="0">
                <a:solidFill>
                  <a:srgbClr val="FFFFFF"/>
                </a:solidFill>
              </a:rPr>
              <a:t> with regard to underrepresentation 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19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#1 Alignment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If your identification process measures skills A, B, and C</a:t>
            </a:r>
            <a:r>
              <a:rPr lang="is-IS" dirty="0" smtClean="0">
                <a:solidFill>
                  <a:srgbClr val="FFFFFF"/>
                </a:solidFill>
              </a:rPr>
              <a:t>….but your program is related to talent development in D, 9, &amp;, and </a:t>
            </a:r>
            <a:r>
              <a:rPr lang="is-IS" dirty="0" smtClean="0">
                <a:solidFill>
                  <a:srgbClr val="FFFFFF"/>
                </a:solidFill>
                <a:latin typeface="Zapf Dingbats"/>
                <a:ea typeface="Zapf Dingbats"/>
                <a:cs typeface="Zapf Dingbats"/>
                <a:sym typeface="Zapf Dingbats"/>
              </a:rPr>
              <a:t>f</a:t>
            </a:r>
          </a:p>
          <a:p>
            <a:pPr lvl="1"/>
            <a:r>
              <a:rPr lang="is-IS" dirty="0" smtClean="0">
                <a:solidFill>
                  <a:srgbClr val="FFFFFF"/>
                </a:solidFill>
                <a:latin typeface="Times"/>
                <a:ea typeface="Zapf Dingbats"/>
                <a:cs typeface="Times"/>
                <a:sym typeface="Zapf Dingbats"/>
              </a:rPr>
              <a:t>Poor sensitivity, more testing than necessary, etc.</a:t>
            </a:r>
          </a:p>
          <a:p>
            <a:pPr marL="0" indent="0">
              <a:buNone/>
            </a:pPr>
            <a:endParaRPr lang="is-IS" dirty="0" smtClean="0">
              <a:solidFill>
                <a:srgbClr val="FFFFFF"/>
              </a:solidFill>
              <a:latin typeface="Zapf Dingbats"/>
              <a:ea typeface="Zapf Dingbats"/>
              <a:cs typeface="Zapf Dingbats"/>
              <a:sym typeface="Zapf Dingbats"/>
            </a:endParaRPr>
          </a:p>
          <a:p>
            <a:r>
              <a:rPr lang="en-US" u="sng" dirty="0" smtClean="0">
                <a:solidFill>
                  <a:srgbClr val="FFFFFF"/>
                </a:solidFill>
              </a:rPr>
              <a:t>Nothing</a:t>
            </a:r>
            <a:r>
              <a:rPr lang="en-US" dirty="0" smtClean="0">
                <a:solidFill>
                  <a:srgbClr val="FFFFFF"/>
                </a:solidFill>
              </a:rPr>
              <a:t> else you do to improve your ID system will matter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52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FFFFFF"/>
                </a:solidFill>
              </a:rPr>
              <a:t>Example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0382"/>
            <a:ext cx="8229600" cy="4623260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For which of the following programs is it </a:t>
            </a:r>
            <a:r>
              <a:rPr lang="en-US" u="sng" dirty="0" smtClean="0">
                <a:solidFill>
                  <a:srgbClr val="FFFFFF"/>
                </a:solidFill>
              </a:rPr>
              <a:t>easiest</a:t>
            </a:r>
            <a:r>
              <a:rPr lang="en-US" dirty="0" smtClean="0">
                <a:solidFill>
                  <a:srgbClr val="FFFFFF"/>
                </a:solidFill>
              </a:rPr>
              <a:t> to create an identification system?</a:t>
            </a:r>
          </a:p>
          <a:p>
            <a:endParaRPr lang="en-US" dirty="0">
              <a:solidFill>
                <a:srgbClr val="FFFFFF"/>
              </a:solidFill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FFFFFF"/>
                </a:solidFill>
              </a:rPr>
              <a:t>Baccalaureate college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FFFFFF"/>
                </a:solidFill>
              </a:rPr>
              <a:t>Graduate school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FFFFFF"/>
                </a:solidFill>
              </a:rPr>
              <a:t>Medical school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FFFFFF"/>
                </a:solidFill>
              </a:rPr>
              <a:t>Gifted education</a:t>
            </a:r>
          </a:p>
          <a:p>
            <a:pPr marL="514350" indent="-514350">
              <a:buFont typeface="+mj-lt"/>
              <a:buAutoNum type="alphaLcPeriod"/>
            </a:pPr>
            <a:endParaRPr lang="en-US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And why?</a:t>
            </a:r>
          </a:p>
        </p:txBody>
      </p:sp>
    </p:spTree>
    <p:extLst>
      <p:ext uri="{BB962C8B-B14F-4D97-AF65-F5344CB8AC3E}">
        <p14:creationId xmlns:p14="http://schemas.microsoft.com/office/powerpoint/2010/main" val="2319713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Alignment Example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You ID students based on high math scores, high reading scores, or high teacher ratings and then provide them with a creative problem solving curriculum</a:t>
            </a:r>
          </a:p>
          <a:p>
            <a:endParaRPr lang="en-US" dirty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You ID students based on language arts / reading WKCE scores and then allow them to participate in Lego League 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853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Alignment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You ID students using an IQ test and those who score 130+ receive math enrichment </a:t>
            </a:r>
          </a:p>
          <a:p>
            <a:endParaRPr lang="en-US" dirty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You ID students using a nonverbal ability test (e.g., NNAT, TONI) and then provide those who score 130+ with advanced math, reading, and science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Dina’s example from yesterday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850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FFFFFF"/>
                </a:solidFill>
              </a:rPr>
              <a:t>Fixing Alignment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The skills and abilities measured in your ID process must be related to success in the program to be provided </a:t>
            </a:r>
          </a:p>
          <a:p>
            <a:endParaRPr lang="en-US" dirty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Think about all of the skills and abilities necessary to be successful in and benefit from the program that will be provided to those identified. 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19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26712</TotalTime>
  <Words>1226</Words>
  <Application>Microsoft Office PowerPoint</Application>
  <PresentationFormat>On-screen Show (4:3)</PresentationFormat>
  <Paragraphs>163</Paragraphs>
  <Slides>33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ＭＳ Ｐゴシック</vt:lpstr>
      <vt:lpstr>Arial</vt:lpstr>
      <vt:lpstr>Calibri</vt:lpstr>
      <vt:lpstr>Times</vt:lpstr>
      <vt:lpstr>Trajan Pro</vt:lpstr>
      <vt:lpstr>Zapf Dingbats</vt:lpstr>
      <vt:lpstr>Office Theme</vt:lpstr>
      <vt:lpstr>PowerPoint Presentation</vt:lpstr>
      <vt:lpstr>The Five!</vt:lpstr>
      <vt:lpstr>Identification</vt:lpstr>
      <vt:lpstr>Identification</vt:lpstr>
      <vt:lpstr>#1 Alignment</vt:lpstr>
      <vt:lpstr>Example</vt:lpstr>
      <vt:lpstr>Alignment Example</vt:lpstr>
      <vt:lpstr>Alignment Example</vt:lpstr>
      <vt:lpstr>Fixing Alignment</vt:lpstr>
      <vt:lpstr>#2 Universal Screening</vt:lpstr>
      <vt:lpstr>Universal Screening</vt:lpstr>
      <vt:lpstr>Universal Screening</vt:lpstr>
      <vt:lpstr>The two-stage ID model</vt:lpstr>
      <vt:lpstr>PowerPoint Presentation</vt:lpstr>
      <vt:lpstr>Answers</vt:lpstr>
      <vt:lpstr>Answers</vt:lpstr>
      <vt:lpstr>Example</vt:lpstr>
      <vt:lpstr>#3 Lower Cut Scores</vt:lpstr>
      <vt:lpstr>McBee, Peters, Waterman</vt:lpstr>
      <vt:lpstr>PowerPoint Presentation</vt:lpstr>
      <vt:lpstr>Standard Errors</vt:lpstr>
      <vt:lpstr>Program Benefits</vt:lpstr>
      <vt:lpstr>Program Benefits</vt:lpstr>
      <vt:lpstr>Underrepresentation</vt:lpstr>
      <vt:lpstr>#4 Local Norms</vt:lpstr>
      <vt:lpstr>#4 Local Norms</vt:lpstr>
      <vt:lpstr>#5 Group Specific Norms</vt:lpstr>
      <vt:lpstr>#5 Group Specific Norms</vt:lpstr>
      <vt:lpstr>#5 Group Specific Norms</vt:lpstr>
      <vt:lpstr>#5 Group Specific Norms</vt:lpstr>
      <vt:lpstr>Answers</vt:lpstr>
      <vt:lpstr>Answers</vt:lpstr>
      <vt:lpstr>Google Folder</vt:lpstr>
    </vt:vector>
  </TitlesOfParts>
  <Company>UW-Whitewater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UWW Staff</dc:creator>
  <cp:lastModifiedBy>Amy L. Miller</cp:lastModifiedBy>
  <cp:revision>191</cp:revision>
  <cp:lastPrinted>2011-02-23T17:31:26Z</cp:lastPrinted>
  <dcterms:created xsi:type="dcterms:W3CDTF">2011-10-18T15:33:47Z</dcterms:created>
  <dcterms:modified xsi:type="dcterms:W3CDTF">2017-03-20T16:50:38Z</dcterms:modified>
</cp:coreProperties>
</file>