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3042000" x="381000"/>
            <a:ext cy="602456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3494438" x="6781800"/>
            <a:ext cy="552450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0" x="381000"/>
            <a:ext cy="29717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y="3494438" x="3268663"/>
            <a:ext cy="150000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y="3494438" x="5021262"/>
            <a:ext cy="150000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y="4087369" x="7546975"/>
            <a:ext cy="1057275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184672" x="854948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184672" x="4827083"/>
            <a:ext cy="3741299" cx="3859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1028700" x="152401"/>
            <a:ext cy="2387203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3481387" x="152401"/>
            <a:ext cy="1662000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102870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102870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102870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/>
        </p:nvSpPr>
        <p:spPr>
          <a:xfrm rot="10800000" flipH="1">
            <a:off y="4000518" x="228600"/>
            <a:ext cy="114573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4000500" x="2497136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4000500" x="4995862"/>
            <a:ext cy="1560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4000500" x="7010400"/>
            <a:ext cy="1560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406309" x="1020958"/>
            <a:ext cy="519599" cx="78131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>
              <a:spcBef>
                <a:spcPts val="0"/>
              </a:spcBef>
              <a:buSzPct val="100000"/>
              <a:buNone/>
              <a:defRPr b="1" sz="1800"/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>
            <a:off y="0" x="2413000"/>
            <a:ext cy="1560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0" x="4911726"/>
            <a:ext cy="1560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0" x="6943725"/>
            <a:ext cy="1560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0" x="0"/>
            <a:ext cy="1560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4987527" x="0"/>
            <a:ext cy="1560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4987527" x="2498725"/>
            <a:ext cy="1560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4987527" x="4513262"/>
            <a:ext cy="1560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06810" x="8519999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pps.k12.or.us/files/teaching-and-learning/Coaching_Heavy_Light_.pdf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nrichconsulting.com.s130784.gridserver.com/wp-content/uploads/2014/11/Secondary-GT-Workshop.pdf" Type="http://schemas.openxmlformats.org/officeDocument/2006/relationships/hyperlink" TargetMode="External" Id="rId3"/><Relationship Target="../media/image01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http://nrichconsulting.com.s130784.gridserver.com/wp-content/uploads/2014/11/Balancing-Act-HandoutR.pdf" Type="http://schemas.openxmlformats.org/officeDocument/2006/relationships/hyperlink" TargetMode="External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ventscribe.com/2014/nagc/assets/handouts/120420.pdf" Type="http://schemas.openxmlformats.org/officeDocument/2006/relationships/hyperlink" TargetMode="External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docs.google.com/presentation/d/1vCHn1n3m9Z6zIVTXO9jiJNSFC4qStIBdhwKOoOLMHlM/edit#slide=id.p17" Type="http://schemas.openxmlformats.org/officeDocument/2006/relationships/hyperlink" TargetMode="External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http://www.rfwp.com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ncaig.ncdpi.wikispaces.net/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dexcellence.net/articles/can-gifted-education-survive-the-common-core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y="2187175" x="2220060"/>
            <a:ext cy="12380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InRoads for Gifted Learners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y="3731180" x="2220060"/>
            <a:ext cy="663600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NAGC 2014 Convention Baltimore, Maryland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Coaching Heavy or Coaching Light?</a:t>
            </a:r>
          </a:p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http://www.pps.k12.or.us/files/teaching-and-learning/Coaching_Heavy_Light_.pdf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Jim Knight - video clips on coaching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Multi tiered initiative includes gap analysis, teams of coaches, time to coach, building coach capacity, collaboration with coaches</a:t>
            </a:r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Capacity Building Coaching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Representation matters!  What is on your walls, what holidays get recognized/celebrated, are your staff members “color” blind?  Panel member:  “SEE ME!”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What stories (whose stories) get told in the books your Ss are being asked to read?  LGBTQ, Black, Hispanic, Native American, White?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How do you offer the challenge necessary without offering materials that are too mature?  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Do students grasp the concept of privilege?</a:t>
            </a:r>
          </a:p>
          <a:p>
            <a:pPr rtl="0" lvl="0" indent="-3429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1800" lang="en"/>
              <a:t>Working around socio-economic protections - ensuring identification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Cultural Sensitivity in GT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y="1243800" x="823600"/>
            <a:ext cy="38997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Instructional Practices for Secondary Gifted Students: 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http://nrichconsulting.com.s130784.gridserver.com/wp-content/uploads/2014/11/Secondary-GT-Workshop.pdf</a:t>
            </a:r>
            <a:r>
              <a:rPr sz="2400" lang="en"/>
              <a:t>	     </a:t>
            </a:r>
            <a:r>
              <a:rPr lang="en"/>
              <a:t>        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 New resource written with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   Diane Heacox</a:t>
            </a:r>
          </a:p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Richard Cash	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95250" x="7231725"/>
            <a:ext cy="1816925" cx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183950" x="896750"/>
            <a:ext cy="1839525" cx="152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Shape 133"/>
          <p:cNvCxnSpPr/>
          <p:nvPr/>
        </p:nvCxnSpPr>
        <p:spPr>
          <a:xfrm rot="10800000" flipH="1">
            <a:off y="3971849" x="6087275"/>
            <a:ext cy="195900" cx="979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C27BA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C27BA0"/>
                </a:solidFill>
              </a:rPr>
              <a:t>Social/Emotional Development 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C27BA0"/>
                </a:solidFill>
              </a:rPr>
              <a:t>of Gifted Adolescents </a:t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C27BA0"/>
                </a:solidFill>
              </a:rPr>
              <a:t>Today’s neo-millennials: 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">
                <a:solidFill>
                  <a:srgbClr val="C27BA0"/>
                </a:solidFill>
              </a:rPr>
              <a:t>24/7 random learners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C27BA0"/>
              </a:solidFill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http://nrichconsulting.com.s130784.gridserver.com/wp-content/uploads/2014/11/Balancing-Act-HandoutR.pdf</a:t>
            </a:r>
            <a:r>
              <a:rPr sz="2400" lang="en">
                <a:solidFill>
                  <a:schemeClr val="dk1"/>
                </a:solidFill>
              </a:rPr>
              <a:t>      </a:t>
            </a:r>
            <a:r>
              <a:rPr sz="1100" lang="en">
                <a:solidFill>
                  <a:schemeClr val="dk1"/>
                </a:solidFill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Richard Cash		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18025" x="7162750"/>
            <a:ext cy="1790074" cx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lang="en">
                <a:solidFill>
                  <a:srgbClr val="FFFF00"/>
                </a:solidFill>
              </a:rPr>
              <a:t>Thomas S. Greenspon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C27BA0"/>
                </a:solidFill>
              </a:rPr>
              <a:t>A Self-Esteem Issue:  Mistakes = personal failure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C27BA0"/>
                </a:solidFill>
              </a:rPr>
              <a:t>Anxiety about Failure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C27BA0"/>
                </a:solidFill>
              </a:rPr>
              <a:t>Appears in different “flavors”</a:t>
            </a:r>
          </a:p>
          <a:p>
            <a:pPr rtl="0">
              <a:spcBef>
                <a:spcPts val="0"/>
              </a:spcBef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http://www.eventscribe.com/2014/nagc/assets/handouts/120420.pdf</a:t>
            </a:r>
            <a:r>
              <a:rPr sz="2400" lang="en"/>
              <a:t>	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Perfectionism and Its Antidotes	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Create an environment of acceptance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Talk about it!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Understand the anxiety surrounding mistakes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Praise effort &amp; persistence not performance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Like others for who they are--not what they can achieve.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Antidotes	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solidFill>
                  <a:srgbClr val="C27BA0"/>
                </a:solidFill>
              </a:rPr>
              <a:t>April Keck DeGennaro</a:t>
            </a:r>
          </a:p>
          <a:p>
            <a:pPr algn="ctr" rtl="0">
              <a:spcBef>
                <a:spcPts val="0"/>
              </a:spcBef>
              <a:buNone/>
            </a:pPr>
            <a:r>
              <a:rPr sz="1800" lang="en">
                <a:solidFill>
                  <a:srgbClr val="C27BA0"/>
                </a:solidFill>
              </a:rPr>
              <a:t>K-5 Resource; Fayetteville, GA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E3BC6D"/>
                </a:solidFill>
              </a:rPr>
              <a:t>Students write reflections; parents read and discuss; Teacher reads and comments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E3BC6D"/>
                </a:solidFill>
              </a:rPr>
              <a:t>Inspriational video to start:  </a:t>
            </a:r>
            <a:r>
              <a:rPr sz="1800" lang="en">
                <a:solidFill>
                  <a:srgbClr val="E3BC6D"/>
                </a:solidFill>
              </a:rPr>
              <a:t>https://www.youtube.com/watch?v=CK5cLLCIpxQ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E3BC6D"/>
                </a:solidFill>
              </a:rPr>
              <a:t>Handout:</a:t>
            </a:r>
          </a:p>
          <a:p>
            <a:pPr>
              <a:spcBef>
                <a:spcPts val="0"/>
              </a:spcBef>
              <a:buNone/>
            </a:pPr>
            <a:r>
              <a:rPr u="sng" sz="1800" lang="en">
                <a:solidFill>
                  <a:schemeClr val="hlink"/>
                </a:solidFill>
                <a:hlinkClick r:id="rId3"/>
              </a:rPr>
              <a:t>https://docs.google.com/presentation/d/1vCHn1n3m9Z6zIVTXO9jiJNSFC4qStIBdhwKOoOLMHlM/edit#slide=id.p17</a:t>
            </a:r>
            <a:r>
              <a:rPr sz="1800" lang="en">
                <a:solidFill>
                  <a:schemeClr val="dk1"/>
                </a:solidFill>
              </a:rPr>
              <a:t>   </a:t>
            </a:r>
            <a:r>
              <a:rPr sz="1100" lang="en">
                <a:solidFill>
                  <a:schemeClr val="dk1"/>
                </a:solidFill>
              </a:rPr>
              <a:t>   </a:t>
            </a: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y="178078" x="65609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lt2"/>
                </a:solidFill>
              </a:rPr>
              <a:t>Critical Reflection in Writing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1184675" x="854950"/>
            <a:ext cy="39587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 i="1"/>
              <a:t>“...to have experience with what is not seen.”</a:t>
            </a:r>
            <a:r>
              <a:rPr sz="2400" lang="en"/>
              <a:t> W. James Profound sensitivity and compassion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Gentle nature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Depth of empathy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Integrity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Honesty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Intuitive inner guidance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/>
              <a:t>Watch for the book by: Patricia Gatto-Walden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y="13105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Spiritually Gifted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Dr. VanTassel-Baska </a:t>
            </a:r>
          </a:p>
          <a:p>
            <a:pPr algn="ctr"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from William &amp; Mary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Integrated curriculum model--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connections across time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Royal Fireworks Press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u="sng" lang="en">
                <a:solidFill>
                  <a:schemeClr val="accent1"/>
                </a:solidFill>
                <a:hlinkClick r:id="rId3"/>
              </a:rPr>
              <a:t>www.rfwp.com</a:t>
            </a:r>
            <a:r>
              <a:rPr lang="en"/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170" name="Shape 170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Greek and Latin Roots 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27750" x="6820375"/>
            <a:ext cy="2162175" cx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Just in Time PD Booster shots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40699" cx="8468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8 PD sessions: 30-45 Minutes long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Powerpoint with audio files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Script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Facilitator’s Guide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Resources and activities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</a:t>
            </a:r>
            <a:r>
              <a:rPr u="sng" sz="1100" lang="en">
                <a:solidFill>
                  <a:schemeClr val="hlink"/>
                </a:solidFill>
                <a:hlinkClick r:id="rId3"/>
              </a:rPr>
              <a:t>http://ncaig.ncdpi.wikispaces.net/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5 Myths: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arenR"/>
            </a:pPr>
            <a:r>
              <a:rPr lang="en"/>
              <a:t>We don’t need gifted anymore - CC is the floor not the ceiling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arenR"/>
            </a:pPr>
            <a:r>
              <a:rPr lang="en"/>
              <a:t>CCSS are “ready to go” - not developed beyond algebra II</a:t>
            </a:r>
          </a:p>
          <a:p>
            <a:pPr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arenR"/>
            </a:pPr>
            <a:r>
              <a:rPr lang="en"/>
              <a:t>CCSS are adaptive - not really, grade level designed, but better than non adaptive tests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Core and Gifted - Panel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11664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startAt="4" type="arabicParenR"/>
            </a:pPr>
            <a:r>
              <a:rPr lang="en"/>
              <a:t>Differentiation will address concerns - not required so intermittent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startAt="4" type="arabicParenR"/>
            </a:pPr>
            <a:r>
              <a:rPr lang="en"/>
              <a:t>Increase rigor is bound to work for gifted students - even with more rigorous standards gifted students don’t thrive.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u="sng" sz="2400" lang="en">
                <a:solidFill>
                  <a:schemeClr val="hlink"/>
                </a:solidFill>
                <a:hlinkClick r:id="rId3"/>
              </a:rPr>
              <a:t>Fordham Institute :  Can Gifted Survive the CCSS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Core and Gifted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Recommendations: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Demand/require gifted best practices and resources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Interdisciplinary connections - Project Based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Mandate training for gifted teachers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 research models that work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DEPs for individual students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Core and Gifted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Avoid readicide and killing off joy by over/under teaching books, test takers vs readers, and limiting authentic reading experiences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 technology and QR codes for book trailers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Read Write Think, SEM-R, Nearpod,  and Adlit.org Website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Putting Research Into Practice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Effective if :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District internally requests, ask the right specific questions, ID stakeholders and include them in the process, skilled evaluator, funding secured to make the recommended changes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Ineffective if :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Externally imposed, questions too general, all stakeholders not included, district not willing to change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cmc@virginia.edu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Program Evaluation Skill &amp; Will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Focus on topics and issues in literature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Examine school policy, create one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Culturally sensitive questions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Unpack misconceptions, develop empathy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Districts that lack diversity need this the most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 Bloom-Banks Matrix to improve lesson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Multicultural and Rigorous - Ford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1184672" x="854948"/>
            <a:ext cy="37412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y="162403" x="854948"/>
            <a:ext cy="8574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Bloom-Banks Matrix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5181600" cx="864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