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87" r:id="rId3"/>
    <p:sldId id="319" r:id="rId4"/>
    <p:sldId id="328" r:id="rId5"/>
    <p:sldId id="324" r:id="rId6"/>
    <p:sldId id="326" r:id="rId7"/>
    <p:sldId id="320" r:id="rId8"/>
    <p:sldId id="344" r:id="rId9"/>
    <p:sldId id="294" r:id="rId10"/>
    <p:sldId id="323" r:id="rId11"/>
    <p:sldId id="301" r:id="rId12"/>
    <p:sldId id="305" r:id="rId13"/>
    <p:sldId id="311" r:id="rId14"/>
    <p:sldId id="329" r:id="rId15"/>
    <p:sldId id="347" r:id="rId16"/>
    <p:sldId id="349" r:id="rId17"/>
    <p:sldId id="339" r:id="rId18"/>
    <p:sldId id="340" r:id="rId19"/>
    <p:sldId id="341" r:id="rId20"/>
    <p:sldId id="342" r:id="rId21"/>
    <p:sldId id="350" r:id="rId22"/>
    <p:sldId id="345" r:id="rId23"/>
    <p:sldId id="335" r:id="rId24"/>
    <p:sldId id="336" r:id="rId25"/>
    <p:sldId id="337" r:id="rId26"/>
    <p:sldId id="338" r:id="rId27"/>
    <p:sldId id="332" r:id="rId28"/>
    <p:sldId id="333" r:id="rId29"/>
    <p:sldId id="330" r:id="rId30"/>
    <p:sldId id="31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5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59B14-75B4-4935-8EB0-31E1B8A1678F}"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6BC43-0372-454D-AEE2-0C39BAC63076}" type="slidenum">
              <a:rPr lang="en-US" smtClean="0"/>
              <a:t>‹#›</a:t>
            </a:fld>
            <a:endParaRPr lang="en-US"/>
          </a:p>
        </p:txBody>
      </p:sp>
    </p:spTree>
    <p:extLst>
      <p:ext uri="{BB962C8B-B14F-4D97-AF65-F5344CB8AC3E}">
        <p14:creationId xmlns:p14="http://schemas.microsoft.com/office/powerpoint/2010/main" val="16556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Intentionally</a:t>
            </a:r>
            <a:r>
              <a:rPr lang="en-US" baseline="0" dirty="0" smtClean="0"/>
              <a:t> frame the conversation about role/expectations in the arts through the lens of students experiencing a rich, joyful arts education.</a:t>
            </a:r>
            <a:endParaRPr lang="en-US" dirty="0"/>
          </a:p>
        </p:txBody>
      </p:sp>
      <p:sp>
        <p:nvSpPr>
          <p:cNvPr id="4" name="Slide Number Placeholder 3"/>
          <p:cNvSpPr>
            <a:spLocks noGrp="1"/>
          </p:cNvSpPr>
          <p:nvPr>
            <p:ph type="sldNum" sz="quarter" idx="10"/>
          </p:nvPr>
        </p:nvSpPr>
        <p:spPr/>
        <p:txBody>
          <a:bodyPr/>
          <a:lstStyle/>
          <a:p>
            <a:fld id="{CB17178A-4B5D-1E4A-8728-B85BFFB532A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9064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1" y="4343400"/>
            <a:ext cx="5486399" cy="4114800"/>
          </a:xfrm>
          <a:prstGeom prst="rect">
            <a:avLst/>
          </a:prstGeom>
          <a:noFill/>
          <a:ln>
            <a:noFill/>
          </a:ln>
        </p:spPr>
        <p:txBody>
          <a:bodyPr lIns="91420" tIns="91420" rIns="91420" bIns="91420" anchor="t" anchorCtr="0">
            <a:noAutofit/>
          </a:bodyPr>
          <a:lstStyle/>
          <a:p>
            <a:pPr>
              <a:buClr>
                <a:schemeClr val="dk1"/>
              </a:buClr>
              <a:buSzPct val="25000"/>
            </a:pPr>
            <a:r>
              <a:rPr lang="en-US" dirty="0">
                <a:solidFill>
                  <a:schemeClr val="dk1"/>
                </a:solidFill>
                <a:latin typeface="Arial"/>
                <a:ea typeface="Arial"/>
                <a:cs typeface="Arial"/>
                <a:sym typeface="Arial"/>
              </a:rPr>
              <a:t>Laurie - Before we move into the information to advanced learning, it is important to ground today’s work in the Strategic Framework and the Great Teaching Matters Framework. The role we play as art and music educators and advanced learning instructional resource teachers are directly connected to Priority Area #1 of the MMSD Strategic Framework around Coherent Instruction.  We are charged with providing every student with well-rounded, culturally responsive, and coherent instruction that leads to college, career, and community readiness.  Every student needs to access instruction that meets them where they are and supports their growth to the next level.  For students who have advanced learning needs, we will use differentiated instructional strategies within our core arts courses to meet a majority of those needs, but there may be times when a students needs are beyond what can be provided during core instruction.  We will look at both the differentiated strategy options and Tier 2 and 3 supports in the arts.</a:t>
            </a: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9078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t>
            </a:r>
            <a:r>
              <a:rPr lang="en-US" baseline="0" dirty="0" smtClean="0"/>
              <a:t>the Shared Endeavor model of arts education with STUDENTS at the center…</a:t>
            </a:r>
            <a:endParaRPr lang="en-US" dirty="0"/>
          </a:p>
        </p:txBody>
      </p:sp>
      <p:sp>
        <p:nvSpPr>
          <p:cNvPr id="4" name="Slide Number Placeholder 3"/>
          <p:cNvSpPr>
            <a:spLocks noGrp="1"/>
          </p:cNvSpPr>
          <p:nvPr>
            <p:ph type="sldNum" sz="quarter" idx="10"/>
          </p:nvPr>
        </p:nvSpPr>
        <p:spPr/>
        <p:txBody>
          <a:bodyPr/>
          <a:lstStyle/>
          <a:p>
            <a:fld id="{C706BC43-0372-454D-AEE2-0C39BAC63076}" type="slidenum">
              <a:rPr lang="en-US" smtClean="0"/>
              <a:t>6</a:t>
            </a:fld>
            <a:endParaRPr lang="en-US"/>
          </a:p>
        </p:txBody>
      </p:sp>
    </p:spTree>
    <p:extLst>
      <p:ext uri="{BB962C8B-B14F-4D97-AF65-F5344CB8AC3E}">
        <p14:creationId xmlns:p14="http://schemas.microsoft.com/office/powerpoint/2010/main" val="339141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t>
            </a:r>
            <a:r>
              <a:rPr lang="en-US" baseline="0" dirty="0" smtClean="0"/>
              <a:t>the Shared Endeavor model of arts education with STUDENTS at the center…</a:t>
            </a:r>
            <a:endParaRPr lang="en-US" dirty="0"/>
          </a:p>
        </p:txBody>
      </p:sp>
      <p:sp>
        <p:nvSpPr>
          <p:cNvPr id="4" name="Slide Number Placeholder 3"/>
          <p:cNvSpPr>
            <a:spLocks noGrp="1"/>
          </p:cNvSpPr>
          <p:nvPr>
            <p:ph type="sldNum" sz="quarter" idx="10"/>
          </p:nvPr>
        </p:nvSpPr>
        <p:spPr/>
        <p:txBody>
          <a:bodyPr/>
          <a:lstStyle/>
          <a:p>
            <a:fld id="{C706BC43-0372-454D-AEE2-0C39BAC63076}" type="slidenum">
              <a:rPr lang="en-US" smtClean="0"/>
              <a:t>7</a:t>
            </a:fld>
            <a:endParaRPr lang="en-US"/>
          </a:p>
        </p:txBody>
      </p:sp>
    </p:spTree>
    <p:extLst>
      <p:ext uri="{BB962C8B-B14F-4D97-AF65-F5344CB8AC3E}">
        <p14:creationId xmlns:p14="http://schemas.microsoft.com/office/powerpoint/2010/main" val="339141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a:t>
            </a:r>
            <a:r>
              <a:rPr lang="en-US" baseline="0" dirty="0" smtClean="0"/>
              <a:t> facilitator would pause after the first prompt to let people think.  Then, they would invite people to share out their one word, either by going around the room or letting people shout them out.  The </a:t>
            </a:r>
            <a:r>
              <a:rPr lang="en-US" baseline="0" dirty="0" err="1" smtClean="0"/>
              <a:t>notetaker</a:t>
            </a:r>
            <a:r>
              <a:rPr lang="en-US" baseline="0" dirty="0" smtClean="0"/>
              <a:t> for the meeting would record these words.  </a:t>
            </a:r>
          </a:p>
          <a:p>
            <a:endParaRPr lang="en-US" baseline="0" dirty="0" smtClean="0"/>
          </a:p>
          <a:p>
            <a:r>
              <a:rPr lang="en-US" baseline="0" dirty="0" smtClean="0"/>
              <a:t>The purpose of this exercise is to 1) get people engaged right away in the process, both in the right frame of mind and just participation in general; and 2) to generate data that would give us some ideas on why good arts education experiences matter (data that Ray and others pointed out would be useful to have).</a:t>
            </a:r>
            <a:endParaRPr lang="en-US" dirty="0" smtClean="0"/>
          </a:p>
          <a:p>
            <a:endParaRPr lang="en-US" dirty="0"/>
          </a:p>
        </p:txBody>
      </p:sp>
      <p:sp>
        <p:nvSpPr>
          <p:cNvPr id="4" name="Slide Number Placeholder 3"/>
          <p:cNvSpPr>
            <a:spLocks noGrp="1"/>
          </p:cNvSpPr>
          <p:nvPr>
            <p:ph type="sldNum" sz="quarter" idx="10"/>
          </p:nvPr>
        </p:nvSpPr>
        <p:spPr/>
        <p:txBody>
          <a:bodyPr/>
          <a:lstStyle/>
          <a:p>
            <a:fld id="{CB17178A-4B5D-1E4A-8728-B85BFFB532A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9064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1" y="4343400"/>
            <a:ext cx="5486399" cy="4114800"/>
          </a:xfrm>
          <a:prstGeom prst="rect">
            <a:avLst/>
          </a:prstGeom>
          <a:noFill/>
          <a:ln>
            <a:noFill/>
          </a:ln>
        </p:spPr>
        <p:txBody>
          <a:bodyPr lIns="91390" tIns="91390" rIns="91390" bIns="91390" anchor="t" anchorCtr="0">
            <a:noAutofit/>
          </a:bodyPr>
          <a:lstStyle/>
          <a:p>
            <a:pPr>
              <a:buClr>
                <a:schemeClr val="dk1"/>
              </a:buClr>
            </a:pPr>
            <a:r>
              <a:rPr lang="en-US" dirty="0" smtClean="0">
                <a:solidFill>
                  <a:schemeClr val="dk1"/>
                </a:solidFill>
                <a:latin typeface="Calibri"/>
                <a:ea typeface="Calibri"/>
                <a:cs typeface="Calibri"/>
                <a:sym typeface="Calibri"/>
              </a:rPr>
              <a:t>Again,  because we are focusing on Access</a:t>
            </a:r>
            <a:r>
              <a:rPr lang="en-US" baseline="0" dirty="0" smtClean="0">
                <a:solidFill>
                  <a:schemeClr val="dk1"/>
                </a:solidFill>
                <a:latin typeface="Calibri"/>
                <a:ea typeface="Calibri"/>
                <a:cs typeface="Calibri"/>
                <a:sym typeface="Calibri"/>
              </a:rPr>
              <a:t> and participation, </a:t>
            </a:r>
            <a:r>
              <a:rPr lang="en-US" dirty="0" smtClean="0">
                <a:solidFill>
                  <a:schemeClr val="dk1"/>
                </a:solidFill>
                <a:latin typeface="Calibri"/>
                <a:ea typeface="Calibri"/>
                <a:cs typeface="Calibri"/>
                <a:sym typeface="Calibri"/>
              </a:rPr>
              <a:t>this slide displays a comparison of district demographics to demographics in Arts participation.  The top set of bar graphs illustrates an overrepresentation of African American students  in choral/general music and an underrepresentation in instrumental music.  This is the reverse trend for white students.  Hispanic student participation varies from 16% to 20% where the district percent enrolled is 19%. </a:t>
            </a:r>
          </a:p>
          <a:p>
            <a:pPr>
              <a:buClr>
                <a:schemeClr val="dk1"/>
              </a:buClr>
            </a:pPr>
            <a:endParaRPr lang="en-US" dirty="0" smtClean="0">
              <a:solidFill>
                <a:schemeClr val="dk1"/>
              </a:solidFill>
              <a:latin typeface="Calibri"/>
              <a:ea typeface="Calibri"/>
              <a:cs typeface="Calibri"/>
              <a:sym typeface="Calibri"/>
            </a:endParaRPr>
          </a:p>
          <a:p>
            <a:pPr>
              <a:buClr>
                <a:schemeClr val="dk1"/>
              </a:buClr>
            </a:pPr>
            <a:r>
              <a:rPr lang="en-US" dirty="0" smtClean="0">
                <a:solidFill>
                  <a:schemeClr val="dk1"/>
                </a:solidFill>
                <a:latin typeface="Calibri"/>
                <a:ea typeface="Calibri"/>
                <a:cs typeface="Calibri"/>
                <a:sym typeface="Calibri"/>
              </a:rPr>
              <a:t>The bottom set of graphs shows that African American and Hispanic students are underrepresented in instrumental</a:t>
            </a:r>
            <a:r>
              <a:rPr lang="en-US" baseline="0" dirty="0" smtClean="0">
                <a:solidFill>
                  <a:schemeClr val="dk1"/>
                </a:solidFill>
                <a:latin typeface="Calibri"/>
                <a:ea typeface="Calibri"/>
                <a:cs typeface="Calibri"/>
                <a:sym typeface="Calibri"/>
              </a:rPr>
              <a:t> music and overrepresented in dance.  White students are overrepresented in all arts with the exception of dance.  Hispanic students are underrepresented in all areas with the exception of Visual Arts and Dance. </a:t>
            </a: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02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1" y="4343401"/>
            <a:ext cx="5486399" cy="4114799"/>
          </a:xfrm>
          <a:prstGeom prst="rect">
            <a:avLst/>
          </a:prstGeom>
          <a:noFill/>
          <a:ln>
            <a:noFill/>
          </a:ln>
        </p:spPr>
        <p:txBody>
          <a:bodyPr lIns="91390" tIns="91390" rIns="91390" bIns="91390" anchor="t" anchorCtr="0">
            <a:noAutofit/>
          </a:bodyPr>
          <a:lstStyle/>
          <a:p>
            <a:pPr>
              <a:buClr>
                <a:schemeClr val="dk1"/>
              </a:buClr>
            </a:pPr>
            <a:endParaRPr dirty="0">
              <a:solidFill>
                <a:schemeClr val="dk1"/>
              </a:solidFill>
            </a:endParaRPr>
          </a:p>
          <a:p>
            <a:pPr>
              <a:buClr>
                <a:schemeClr val="dk1"/>
              </a:buClr>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94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1F951-570D-4F59-899E-1C02AA4841F8}"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1F951-570D-4F59-899E-1C02AA4841F8}"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1F951-570D-4F59-899E-1C02AA4841F8}"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94450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400428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5" name="Shape 2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89322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a:spLocks noGrp="1"/>
          </p:cNvSpPr>
          <p:nvPr>
            <p:ph type="pic" idx="2"/>
          </p:nvPr>
        </p:nvSpPr>
        <p:spPr>
          <a:xfrm>
            <a:off x="1792288" y="612775"/>
            <a:ext cx="5486399" cy="4114800"/>
          </a:xfrm>
          <a:prstGeom prst="rect">
            <a:avLst/>
          </a:prstGeom>
          <a:noFill/>
          <a:ln>
            <a:noFill/>
          </a:ln>
        </p:spPr>
      </p:sp>
      <p:sp>
        <p:nvSpPr>
          <p:cNvPr id="31" name="Shape 3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2" name="Shape 3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285092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Calibri"/>
              <a:buChar char="•"/>
              <a:defRPr/>
            </a:lvl1pPr>
            <a:lvl2pPr marL="742950" indent="69850" algn="l" rtl="0">
              <a:spcBef>
                <a:spcPts val="560"/>
              </a:spcBef>
              <a:buClr>
                <a:schemeClr val="dk1"/>
              </a:buClr>
              <a:buFont typeface="Calibri"/>
              <a:buChar char="–"/>
              <a:defRPr/>
            </a:lvl2pPr>
            <a:lvl3pPr marL="1143000" indent="101600" algn="l" rtl="0">
              <a:spcBef>
                <a:spcPts val="480"/>
              </a:spcBef>
              <a:buClr>
                <a:schemeClr val="dk1"/>
              </a:buClr>
              <a:buFont typeface="Calibri"/>
              <a:buChar char="•"/>
              <a:defRPr/>
            </a:lvl3pPr>
            <a:lvl4pPr marL="1600200" indent="76200" algn="l" rtl="0">
              <a:spcBef>
                <a:spcPts val="400"/>
              </a:spcBef>
              <a:buClr>
                <a:schemeClr val="dk1"/>
              </a:buClr>
              <a:buFont typeface="Calibri"/>
              <a:buChar char="–"/>
              <a:defRPr/>
            </a:lvl4pPr>
            <a:lvl5pPr marL="2057400" indent="76200" algn="l" rtl="0">
              <a:spcBef>
                <a:spcPts val="400"/>
              </a:spcBef>
              <a:buClr>
                <a:schemeClr val="dk1"/>
              </a:buClr>
              <a:buFont typeface="Calibri"/>
              <a:buChar char="»"/>
              <a:defRPr/>
            </a:lvl5pPr>
            <a:lvl6pPr marL="2514600" indent="76200" algn="l" rtl="0">
              <a:spcBef>
                <a:spcPts val="400"/>
              </a:spcBef>
              <a:buClr>
                <a:schemeClr val="dk1"/>
              </a:buClr>
              <a:buFont typeface="Calibri"/>
              <a:buChar char="•"/>
              <a:defRPr/>
            </a:lvl6pPr>
            <a:lvl7pPr marL="2971800" indent="76200" algn="l" rtl="0">
              <a:spcBef>
                <a:spcPts val="400"/>
              </a:spcBef>
              <a:buClr>
                <a:schemeClr val="dk1"/>
              </a:buClr>
              <a:buFont typeface="Calibri"/>
              <a:buChar char="•"/>
              <a:defRPr/>
            </a:lvl7pPr>
            <a:lvl8pPr marL="3429000" indent="76200" algn="l" rtl="0">
              <a:spcBef>
                <a:spcPts val="400"/>
              </a:spcBef>
              <a:buClr>
                <a:schemeClr val="dk1"/>
              </a:buClr>
              <a:buFont typeface="Calibri"/>
              <a:buChar char="•"/>
              <a:defRPr/>
            </a:lvl8pPr>
            <a:lvl9pPr marL="3886200" indent="76200" algn="l" rtl="0">
              <a:spcBef>
                <a:spcPts val="400"/>
              </a:spcBef>
              <a:buClr>
                <a:schemeClr val="dk1"/>
              </a:buClr>
              <a:buFont typeface="Calibri"/>
              <a:buChar char="•"/>
              <a:defRPr/>
            </a:lvl9pPr>
          </a:lstStyle>
          <a:p>
            <a:endParaRPr/>
          </a:p>
        </p:txBody>
      </p:sp>
      <p:sp>
        <p:nvSpPr>
          <p:cNvPr id="38" name="Shape 3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94782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indent="38100" algn="l" rtl="0">
              <a:spcBef>
                <a:spcPts val="640"/>
              </a:spcBef>
              <a:buClr>
                <a:schemeClr val="dk1"/>
              </a:buClr>
              <a:buFont typeface="Calibri"/>
              <a:buChar char="•"/>
              <a:defRPr/>
            </a:lvl1pPr>
            <a:lvl2pPr marL="742950" indent="69850" algn="l" rtl="0">
              <a:spcBef>
                <a:spcPts val="560"/>
              </a:spcBef>
              <a:buClr>
                <a:schemeClr val="dk1"/>
              </a:buClr>
              <a:buFont typeface="Calibri"/>
              <a:buChar char="–"/>
              <a:defRPr/>
            </a:lvl2pPr>
            <a:lvl3pPr marL="1143000" indent="101600" algn="l" rtl="0">
              <a:spcBef>
                <a:spcPts val="480"/>
              </a:spcBef>
              <a:buClr>
                <a:schemeClr val="dk1"/>
              </a:buClr>
              <a:buFont typeface="Calibri"/>
              <a:buChar char="•"/>
              <a:defRPr/>
            </a:lvl3pPr>
            <a:lvl4pPr marL="1600200" indent="76200" algn="l" rtl="0">
              <a:spcBef>
                <a:spcPts val="400"/>
              </a:spcBef>
              <a:buClr>
                <a:schemeClr val="dk1"/>
              </a:buClr>
              <a:buFont typeface="Calibri"/>
              <a:buChar char="–"/>
              <a:defRPr/>
            </a:lvl4pPr>
            <a:lvl5pPr marL="2057400" indent="76200" algn="l" rtl="0">
              <a:spcBef>
                <a:spcPts val="400"/>
              </a:spcBef>
              <a:buClr>
                <a:schemeClr val="dk1"/>
              </a:buClr>
              <a:buFont typeface="Calibri"/>
              <a:buChar char="»"/>
              <a:defRPr/>
            </a:lvl5pPr>
            <a:lvl6pPr marL="2514600" indent="76200" algn="l" rtl="0">
              <a:spcBef>
                <a:spcPts val="400"/>
              </a:spcBef>
              <a:buClr>
                <a:schemeClr val="dk1"/>
              </a:buClr>
              <a:buFont typeface="Calibri"/>
              <a:buChar char="•"/>
              <a:defRPr/>
            </a:lvl6pPr>
            <a:lvl7pPr marL="2971800" indent="76200" algn="l" rtl="0">
              <a:spcBef>
                <a:spcPts val="400"/>
              </a:spcBef>
              <a:buClr>
                <a:schemeClr val="dk1"/>
              </a:buClr>
              <a:buFont typeface="Calibri"/>
              <a:buChar char="•"/>
              <a:defRPr/>
            </a:lvl7pPr>
            <a:lvl8pPr marL="3429000" indent="76200" algn="l" rtl="0">
              <a:spcBef>
                <a:spcPts val="400"/>
              </a:spcBef>
              <a:buClr>
                <a:schemeClr val="dk1"/>
              </a:buClr>
              <a:buFont typeface="Calibri"/>
              <a:buChar char="•"/>
              <a:defRPr/>
            </a:lvl8pPr>
            <a:lvl9pPr marL="3886200" indent="76200" algn="l" rtl="0">
              <a:spcBef>
                <a:spcPts val="400"/>
              </a:spcBef>
              <a:buClr>
                <a:schemeClr val="dk1"/>
              </a:buClr>
              <a:buFont typeface="Calibri"/>
              <a:buChar char="•"/>
              <a:defRPr/>
            </a:lvl9pPr>
          </a:lstStyle>
          <a:p>
            <a:endParaRPr/>
          </a:p>
        </p:txBody>
      </p:sp>
      <p:sp>
        <p:nvSpPr>
          <p:cNvPr id="44" name="Shape 4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422976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0142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1F951-570D-4F59-899E-1C02AA4841F8}"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1F951-570D-4F59-899E-1C02AA4841F8}"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1F951-570D-4F59-899E-1C02AA4841F8}"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1F951-570D-4F59-899E-1C02AA4841F8}" type="datetimeFigureOut">
              <a:rPr lang="en-US" smtClean="0"/>
              <a:pPr/>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1F951-570D-4F59-899E-1C02AA4841F8}" type="datetimeFigureOut">
              <a:rPr lang="en-US" smtClean="0"/>
              <a:pPr/>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1F951-570D-4F59-899E-1C02AA4841F8}" type="datetimeFigureOut">
              <a:rPr lang="en-US" smtClean="0"/>
              <a:pPr/>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1F951-570D-4F59-899E-1C02AA4841F8}"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1F951-570D-4F59-899E-1C02AA4841F8}"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7DA35-9ACA-493F-86C3-5368485275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1F951-570D-4F59-899E-1C02AA4841F8}" type="datetimeFigureOut">
              <a:rPr lang="en-US" smtClean="0"/>
              <a:pPr/>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7DA35-9ACA-493F-86C3-5368485275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38100" algn="l" rtl="0">
              <a:lnSpc>
                <a:spcPct val="100000"/>
              </a:lnSpc>
              <a:spcBef>
                <a:spcPts val="640"/>
              </a:spcBef>
              <a:spcAft>
                <a:spcPts val="0"/>
              </a:spcAft>
              <a:buClr>
                <a:schemeClr val="dk1"/>
              </a:buClr>
              <a:buFont typeface="Calibri"/>
              <a:buChar char="•"/>
              <a:defRPr/>
            </a:lvl1pPr>
            <a:lvl2pPr marL="742950" marR="0" indent="69850" algn="l" rtl="0">
              <a:lnSpc>
                <a:spcPct val="100000"/>
              </a:lnSpc>
              <a:spcBef>
                <a:spcPts val="560"/>
              </a:spcBef>
              <a:spcAft>
                <a:spcPts val="0"/>
              </a:spcAft>
              <a:buClr>
                <a:schemeClr val="dk1"/>
              </a:buClr>
              <a:buFont typeface="Calibri"/>
              <a:buChar char="–"/>
              <a:defRPr/>
            </a:lvl2pPr>
            <a:lvl3pPr marL="1143000" marR="0" indent="101600" algn="l" rtl="0">
              <a:lnSpc>
                <a:spcPct val="100000"/>
              </a:lnSpc>
              <a:spcBef>
                <a:spcPts val="480"/>
              </a:spcBef>
              <a:spcAft>
                <a:spcPts val="0"/>
              </a:spcAft>
              <a:buClr>
                <a:schemeClr val="dk1"/>
              </a:buClr>
              <a:buFont typeface="Calibri"/>
              <a:buChar char="•"/>
              <a:defRPr/>
            </a:lvl3pPr>
            <a:lvl4pPr marL="1600200" marR="0" indent="76200" algn="l" rtl="0">
              <a:lnSpc>
                <a:spcPct val="100000"/>
              </a:lnSpc>
              <a:spcBef>
                <a:spcPts val="400"/>
              </a:spcBef>
              <a:spcAft>
                <a:spcPts val="0"/>
              </a:spcAft>
              <a:buClr>
                <a:schemeClr val="dk1"/>
              </a:buClr>
              <a:buFont typeface="Calibri"/>
              <a:buChar char="–"/>
              <a:defRPr/>
            </a:lvl4pPr>
            <a:lvl5pPr marL="2057400" marR="0" indent="76200" algn="l" rtl="0">
              <a:lnSpc>
                <a:spcPct val="100000"/>
              </a:lnSpc>
              <a:spcBef>
                <a:spcPts val="400"/>
              </a:spcBef>
              <a:spcAft>
                <a:spcPts val="0"/>
              </a:spcAft>
              <a:buClr>
                <a:schemeClr val="dk1"/>
              </a:buClr>
              <a:buFont typeface="Calibri"/>
              <a:buChar char="»"/>
              <a:defRPr/>
            </a:lvl5pPr>
            <a:lvl6pPr marL="2514600" marR="0" indent="76200" algn="l" rtl="0">
              <a:lnSpc>
                <a:spcPct val="100000"/>
              </a:lnSpc>
              <a:spcBef>
                <a:spcPts val="400"/>
              </a:spcBef>
              <a:spcAft>
                <a:spcPts val="0"/>
              </a:spcAft>
              <a:buClr>
                <a:schemeClr val="dk1"/>
              </a:buClr>
              <a:buFont typeface="Calibri"/>
              <a:buChar char="•"/>
              <a:defRPr/>
            </a:lvl6pPr>
            <a:lvl7pPr marL="2971800" marR="0" indent="76200" algn="l" rtl="0">
              <a:lnSpc>
                <a:spcPct val="100000"/>
              </a:lnSpc>
              <a:spcBef>
                <a:spcPts val="400"/>
              </a:spcBef>
              <a:spcAft>
                <a:spcPts val="0"/>
              </a:spcAft>
              <a:buClr>
                <a:schemeClr val="dk1"/>
              </a:buClr>
              <a:buFont typeface="Calibri"/>
              <a:buChar char="•"/>
              <a:defRPr/>
            </a:lvl7pPr>
            <a:lvl8pPr marL="3429000" marR="0" indent="76200" algn="l" rtl="0">
              <a:lnSpc>
                <a:spcPct val="100000"/>
              </a:lnSpc>
              <a:spcBef>
                <a:spcPts val="400"/>
              </a:spcBef>
              <a:spcAft>
                <a:spcPts val="0"/>
              </a:spcAft>
              <a:buClr>
                <a:schemeClr val="dk1"/>
              </a:buClr>
              <a:buFont typeface="Calibri"/>
              <a:buChar char="•"/>
              <a:defRPr/>
            </a:lvl8pPr>
            <a:lvl9pPr marL="3886200" marR="0" indent="76200" algn="l" rtl="0">
              <a:lnSpc>
                <a:spcPct val="100000"/>
              </a:lnSpc>
              <a:spcBef>
                <a:spcPts val="400"/>
              </a:spcBef>
              <a:spcAft>
                <a:spcPts val="0"/>
              </a:spcAft>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rtl val="0"/>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rtl val="0"/>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rtl val="0"/>
            </a:endParaRPr>
          </a:p>
        </p:txBody>
      </p:sp>
    </p:spTree>
    <p:extLst>
      <p:ext uri="{BB962C8B-B14F-4D97-AF65-F5344CB8AC3E}">
        <p14:creationId xmlns:p14="http://schemas.microsoft.com/office/powerpoint/2010/main" val="397104984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image" Target="../media/image28.gif"/><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jpeg"/><Relationship Id="rId16" Type="http://schemas.openxmlformats.org/officeDocument/2006/relationships/image" Target="../media/image26.jpe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gif"/><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gif"/><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gi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facebook.com/groups/250783478293991/"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finearts.madison.k12.wi.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nygivenchildmadison.org/"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610600" cy="1905000"/>
          </a:xfrm>
        </p:spPr>
        <p:txBody>
          <a:bodyPr>
            <a:normAutofit fontScale="90000"/>
          </a:bodyPr>
          <a:lstStyle/>
          <a:p>
            <a:r>
              <a:rPr lang="en-US" dirty="0" smtClean="0"/>
              <a:t/>
            </a:r>
            <a:br>
              <a:rPr lang="en-US" dirty="0" smtClean="0"/>
            </a:br>
            <a:r>
              <a:rPr lang="en-US" sz="4600" dirty="0">
                <a:solidFill>
                  <a:srgbClr val="C00000"/>
                </a:solidFill>
                <a:latin typeface="Century Gothic" panose="020B0502020202020204" pitchFamily="34" charset="0"/>
              </a:rPr>
              <a:t>Advanced </a:t>
            </a:r>
            <a:r>
              <a:rPr lang="en-US" sz="4600" dirty="0" smtClean="0">
                <a:solidFill>
                  <a:srgbClr val="C00000"/>
                </a:solidFill>
                <a:latin typeface="Century Gothic" panose="020B0502020202020204" pitchFamily="34" charset="0"/>
              </a:rPr>
              <a:t>Learning in the Arts</a:t>
            </a:r>
            <a:r>
              <a:rPr lang="en-US" sz="4600" dirty="0">
                <a:solidFill>
                  <a:srgbClr val="C00000"/>
                </a:solidFill>
                <a:latin typeface="Century Gothic" panose="020B0502020202020204" pitchFamily="34" charset="0"/>
              </a:rPr>
              <a:t/>
            </a:r>
            <a:br>
              <a:rPr lang="en-US" sz="4600" dirty="0">
                <a:solidFill>
                  <a:srgbClr val="C00000"/>
                </a:solidFill>
                <a:latin typeface="Century Gothic" panose="020B0502020202020204" pitchFamily="34" charset="0"/>
              </a:rPr>
            </a:br>
            <a:r>
              <a:rPr lang="en-US" sz="3600" dirty="0" smtClean="0">
                <a:latin typeface="Century Gothic" panose="020B0502020202020204" pitchFamily="34" charset="0"/>
              </a:rPr>
              <a:t/>
            </a:r>
            <a:br>
              <a:rPr lang="en-US" sz="3600" dirty="0" smtClean="0">
                <a:latin typeface="Century Gothic" panose="020B0502020202020204" pitchFamily="34" charset="0"/>
              </a:rPr>
            </a:br>
            <a:r>
              <a:rPr lang="en-US" sz="2400" dirty="0" smtClean="0"/>
              <a:t/>
            </a:r>
            <a:br>
              <a:rPr lang="en-US" sz="2400" dirty="0" smtClean="0"/>
            </a:br>
            <a:endParaRPr lang="es-MX" sz="2400" dirty="0"/>
          </a:p>
        </p:txBody>
      </p:sp>
      <p:sp>
        <p:nvSpPr>
          <p:cNvPr id="3" name="Subtitle 2"/>
          <p:cNvSpPr>
            <a:spLocks noGrp="1"/>
          </p:cNvSpPr>
          <p:nvPr>
            <p:ph type="subTitle" idx="1"/>
          </p:nvPr>
        </p:nvSpPr>
        <p:spPr>
          <a:xfrm>
            <a:off x="609600" y="3200400"/>
            <a:ext cx="7696200" cy="3047999"/>
          </a:xfrm>
        </p:spPr>
        <p:txBody>
          <a:bodyPr>
            <a:normAutofit fontScale="77500" lnSpcReduction="20000"/>
          </a:bodyPr>
          <a:lstStyle/>
          <a:p>
            <a:endParaRPr lang="en-US" sz="1600" dirty="0" smtClean="0"/>
          </a:p>
          <a:p>
            <a:endParaRPr lang="en-US" sz="1600" dirty="0"/>
          </a:p>
          <a:p>
            <a:endParaRPr lang="en-US" sz="1600" dirty="0" smtClean="0"/>
          </a:p>
          <a:p>
            <a:endParaRPr lang="en-US" sz="1600" dirty="0"/>
          </a:p>
          <a:p>
            <a:endParaRPr lang="en-US" sz="4200" b="1" dirty="0" smtClean="0">
              <a:latin typeface="Century Gothic" panose="020B0502020202020204" pitchFamily="34" charset="0"/>
            </a:endParaRPr>
          </a:p>
          <a:p>
            <a:endParaRPr lang="en-US" sz="4200" b="1" dirty="0" smtClean="0">
              <a:latin typeface="Century Gothic" panose="020B0502020202020204" pitchFamily="34" charset="0"/>
            </a:endParaRPr>
          </a:p>
          <a:p>
            <a:r>
              <a:rPr lang="en-US" sz="3600" dirty="0" smtClean="0">
                <a:solidFill>
                  <a:schemeClr val="tx1"/>
                </a:solidFill>
                <a:latin typeface="Century Gothic" panose="020B0502020202020204" pitchFamily="34" charset="0"/>
              </a:rPr>
              <a:t>Laurie Fellenz, Arts Education Coordinator</a:t>
            </a:r>
            <a:endParaRPr lang="en-US" sz="3600" dirty="0">
              <a:solidFill>
                <a:schemeClr val="tx1"/>
              </a:solidFill>
              <a:latin typeface="Century Gothic" panose="020B0502020202020204" pitchFamily="34" charset="0"/>
            </a:endParaRPr>
          </a:p>
          <a:p>
            <a:r>
              <a:rPr lang="en-US" sz="3600" dirty="0" smtClean="0">
                <a:solidFill>
                  <a:schemeClr val="tx1"/>
                </a:solidFill>
                <a:latin typeface="Century Gothic" panose="020B0502020202020204" pitchFamily="34" charset="0"/>
              </a:rPr>
              <a:t>Thursday, March 10, 2016</a:t>
            </a:r>
            <a:endParaRPr lang="en-US" sz="3600" dirty="0">
              <a:solidFill>
                <a:schemeClr val="tx1"/>
              </a:solidFill>
              <a:latin typeface="Century Gothic" panose="020B0502020202020204" pitchFamily="34" charset="0"/>
            </a:endParaRPr>
          </a:p>
          <a:p>
            <a:endParaRPr lang="es-MX" dirty="0">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209800"/>
            <a:ext cx="3124200" cy="2343150"/>
          </a:xfrm>
          <a:prstGeom prst="rect">
            <a:avLst/>
          </a:prstGeom>
        </p:spPr>
      </p:pic>
    </p:spTree>
    <p:extLst>
      <p:ext uri="{BB962C8B-B14F-4D97-AF65-F5344CB8AC3E}">
        <p14:creationId xmlns:p14="http://schemas.microsoft.com/office/powerpoint/2010/main" val="2806391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r>
              <a:rPr lang="en-US" sz="2000" dirty="0" smtClean="0">
                <a:latin typeface="Century Gothic" panose="020B0502020202020204" pitchFamily="34" charset="0"/>
              </a:rPr>
              <a:t>Three rotations for elementary schools:  Theater Experience, Dance Experience, and Open Experience</a:t>
            </a:r>
          </a:p>
          <a:p>
            <a:pPr marL="0" indent="0">
              <a:buNone/>
            </a:pPr>
            <a:endParaRPr lang="en-US" sz="2000" dirty="0" smtClean="0">
              <a:latin typeface="Century Gothic" panose="020B0502020202020204" pitchFamily="34" charset="0"/>
            </a:endParaRPr>
          </a:p>
          <a:p>
            <a:r>
              <a:rPr lang="en-US" sz="2000" dirty="0" smtClean="0">
                <a:latin typeface="Century Gothic" panose="020B0502020202020204" pitchFamily="34" charset="0"/>
              </a:rPr>
              <a:t>MMSD elementary schools receive </a:t>
            </a:r>
            <a:r>
              <a:rPr lang="en-US" sz="2000" dirty="0" smtClean="0">
                <a:solidFill>
                  <a:srgbClr val="C00000"/>
                </a:solidFill>
                <a:latin typeface="Century Gothic" panose="020B0502020202020204" pitchFamily="34" charset="0"/>
              </a:rPr>
              <a:t>$500.00 </a:t>
            </a:r>
            <a:r>
              <a:rPr lang="en-US" sz="2000" dirty="0" smtClean="0">
                <a:latin typeface="Century Gothic" panose="020B0502020202020204" pitchFamily="34" charset="0"/>
              </a:rPr>
              <a:t>for </a:t>
            </a:r>
            <a:r>
              <a:rPr lang="en-US" sz="2000" dirty="0" smtClean="0">
                <a:solidFill>
                  <a:srgbClr val="C00000"/>
                </a:solidFill>
                <a:latin typeface="Century Gothic" panose="020B0502020202020204" pitchFamily="34" charset="0"/>
              </a:rPr>
              <a:t>each experience over a three-year period</a:t>
            </a:r>
          </a:p>
          <a:p>
            <a:pPr marL="0" indent="0">
              <a:buNone/>
            </a:pPr>
            <a:endParaRPr lang="en-US" sz="2000" dirty="0" smtClean="0">
              <a:latin typeface="Century Gothic" panose="020B0502020202020204" pitchFamily="34" charset="0"/>
            </a:endParaRPr>
          </a:p>
          <a:p>
            <a:r>
              <a:rPr lang="en-US" sz="2000" dirty="0" smtClean="0">
                <a:latin typeface="Century Gothic" panose="020B0502020202020204" pitchFamily="34" charset="0"/>
              </a:rPr>
              <a:t>Each MMSD middle school receive </a:t>
            </a:r>
            <a:r>
              <a:rPr lang="en-US" sz="2000" dirty="0" smtClean="0">
                <a:solidFill>
                  <a:srgbClr val="C00000"/>
                </a:solidFill>
                <a:latin typeface="Century Gothic" panose="020B0502020202020204" pitchFamily="34" charset="0"/>
              </a:rPr>
              <a:t>$500.00 each year for an open experience</a:t>
            </a:r>
          </a:p>
          <a:p>
            <a:pPr marL="0" indent="0">
              <a:buNone/>
            </a:pPr>
            <a:endParaRPr lang="en-US" sz="2000" dirty="0" smtClean="0">
              <a:latin typeface="Century Gothic" panose="020B0502020202020204" pitchFamily="34" charset="0"/>
            </a:endParaRPr>
          </a:p>
          <a:p>
            <a:r>
              <a:rPr lang="en-US" sz="2000" dirty="0" smtClean="0">
                <a:latin typeface="Century Gothic" panose="020B0502020202020204" pitchFamily="34" charset="0"/>
              </a:rPr>
              <a:t>Funding from </a:t>
            </a:r>
            <a:r>
              <a:rPr lang="en-US" sz="2000" dirty="0" smtClean="0">
                <a:solidFill>
                  <a:srgbClr val="C00000"/>
                </a:solidFill>
                <a:latin typeface="Century Gothic" panose="020B0502020202020204" pitchFamily="34" charset="0"/>
              </a:rPr>
              <a:t>Arts Education budget </a:t>
            </a:r>
            <a:r>
              <a:rPr lang="en-US" sz="2000" dirty="0" smtClean="0">
                <a:latin typeface="Century Gothic" panose="020B0502020202020204" pitchFamily="34" charset="0"/>
              </a:rPr>
              <a:t>(as recommended by Board of Education – Arts Task Force)</a:t>
            </a:r>
            <a:endParaRPr lang="es-MX" sz="2000" dirty="0">
              <a:latin typeface="Century Gothic" panose="020B0502020202020204" pitchFamily="34" charset="0"/>
            </a:endParaRPr>
          </a:p>
        </p:txBody>
      </p:sp>
      <p:sp>
        <p:nvSpPr>
          <p:cNvPr id="2" name="Title 1"/>
          <p:cNvSpPr>
            <a:spLocks noGrp="1"/>
          </p:cNvSpPr>
          <p:nvPr>
            <p:ph type="title"/>
          </p:nvPr>
        </p:nvSpPr>
        <p:spPr>
          <a:xfrm>
            <a:off x="533400" y="990600"/>
            <a:ext cx="8229600" cy="914400"/>
          </a:xfrm>
        </p:spPr>
        <p:txBody>
          <a:bodyPr>
            <a:normAutofit/>
          </a:bodyPr>
          <a:lstStyle/>
          <a:p>
            <a:r>
              <a:rPr lang="en-US" sz="4800" dirty="0" smtClean="0">
                <a:solidFill>
                  <a:srgbClr val="C00000"/>
                </a:solidFill>
                <a:latin typeface="Century Gothic" panose="020B0502020202020204" pitchFamily="34" charset="0"/>
              </a:rPr>
              <a:t>K-8 Equitable Arts Access</a:t>
            </a:r>
            <a:endParaRPr lang="es-MX" sz="48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616863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4357" y="4555497"/>
            <a:ext cx="1447800" cy="994597"/>
          </a:xfrm>
        </p:spPr>
      </p:pic>
      <p:sp>
        <p:nvSpPr>
          <p:cNvPr id="3" name="Title 2"/>
          <p:cNvSpPr>
            <a:spLocks noGrp="1"/>
          </p:cNvSpPr>
          <p:nvPr>
            <p:ph type="title"/>
          </p:nvPr>
        </p:nvSpPr>
        <p:spPr>
          <a:xfrm>
            <a:off x="457200" y="990600"/>
            <a:ext cx="8229600" cy="680420"/>
          </a:xfrm>
        </p:spPr>
        <p:txBody>
          <a:bodyPr>
            <a:normAutofit fontScale="90000"/>
          </a:bodyPr>
          <a:lstStyle/>
          <a:p>
            <a:r>
              <a:rPr lang="en-US" sz="4400" dirty="0" smtClean="0">
                <a:solidFill>
                  <a:srgbClr val="C00000"/>
                </a:solidFill>
                <a:latin typeface="Century Gothic" panose="020B0502020202020204" pitchFamily="34" charset="0"/>
              </a:rPr>
              <a:t>Community Arts Organizations</a:t>
            </a:r>
            <a:endParaRPr lang="es-MX" sz="4400" dirty="0">
              <a:solidFill>
                <a:srgbClr val="C00000"/>
              </a:solidFill>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5856148"/>
            <a:ext cx="5715000" cy="7429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655114"/>
            <a:ext cx="1133475" cy="5238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2105219"/>
            <a:ext cx="1292879" cy="5897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6575" y="5129877"/>
            <a:ext cx="918864" cy="118629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82" y="4419600"/>
            <a:ext cx="2807014" cy="62726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027" y="2656284"/>
            <a:ext cx="4134725" cy="67380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57664" y="3444624"/>
            <a:ext cx="1783639" cy="81868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9028" y="5256614"/>
            <a:ext cx="1511488" cy="586961"/>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4600" y="1717518"/>
            <a:ext cx="3196931" cy="164737"/>
          </a:xfrm>
          <a:prstGeom prst="rect">
            <a:avLst/>
          </a:prstGeom>
        </p:spPr>
      </p:pic>
      <p:pic>
        <p:nvPicPr>
          <p:cNvPr id="1026" name="Picture 2" descr="https://encrypted-tbn0.gstatic.com/images?q=tbn:ANd9GcR8lSICcq0_KwP2HzfNze6OVSUZ0B-lnaaTePc73DpgVHVeM8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9752" y="2004039"/>
            <a:ext cx="994076" cy="99407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madison symphony orchestra logo 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066" y="3493801"/>
            <a:ext cx="1715009" cy="78851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kow.images.worldnow.com/images/13584208_BG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7458" y="1787582"/>
            <a:ext cx="1449698" cy="974519"/>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wpr.org/sites/default/files/wpr/shows/wyso-logo-blu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89489" y="4517526"/>
            <a:ext cx="898664" cy="898664"/>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s://scontent.xx.fbcdn.net/hphotos-xpf1/v/t1.0-9/10482226_822235894506946_7410950153771080436_n.jpg?oh=0d05bc46ca1a27e2e6f3bfdf766c503d&amp;oe=565B317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69267" y="3915533"/>
            <a:ext cx="1333480" cy="9246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http://blog.smartmotors.com/wp-content/uploads/2014/02/childrens_theater_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14600" y="3461474"/>
            <a:ext cx="1002405" cy="66827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http://www.madstage.com/Art/Companies/tapitnewworks.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04357" y="1830291"/>
            <a:ext cx="1145535" cy="549857"/>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www.charitygiftcertificates.org/images/image_gen_charities.aspx?char_id=45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629134" y="2113510"/>
            <a:ext cx="1509687" cy="54160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AutoShape 22" descr="Image result for four seasons theatre logo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24" descr="Image result for four seasons theatre logo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0" name="Picture 26" descr="https://fbcdn-profile-a.akamaihd.net/hprofile-ak-xap1/v/t1.0-1/p160x160/1530471_10150390113454969_12913908_n.png?oh=9e4b2551d137e8b4cb0578a0fb69a088&amp;oe=5619ABAB&amp;__gda__=1448388361_923c08c197b5f1d6d89d6e8fa55141a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60067" y="5129877"/>
            <a:ext cx="840432" cy="840433"/>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livingstoninnmadison.com/wp-content/uploads/2014/10/Forward-Theater-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9489" y="3330091"/>
            <a:ext cx="1400175" cy="1047751"/>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s://finearts.madison.k12.wi.us/files/finearts/lila.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91400" y="2928477"/>
            <a:ext cx="952500" cy="72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263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382000" cy="4373563"/>
          </a:xfrm>
        </p:spPr>
        <p:txBody>
          <a:bodyPr>
            <a:normAutofit/>
          </a:bodyPr>
          <a:lstStyle/>
          <a:p>
            <a:pPr marL="114300" indent="0">
              <a:buNone/>
            </a:pPr>
            <a:endParaRPr lang="en-US" b="1" dirty="0" smtClean="0">
              <a:solidFill>
                <a:schemeClr val="tx1"/>
              </a:solidFill>
              <a:hlinkClick r:id="rId2"/>
            </a:endParaRPr>
          </a:p>
          <a:p>
            <a:pPr marL="114300" indent="0">
              <a:buNone/>
            </a:pPr>
            <a:endParaRPr lang="en-US" b="1" dirty="0" smtClean="0">
              <a:solidFill>
                <a:schemeClr val="tx1"/>
              </a:solidFill>
              <a:hlinkClick r:id="rId2"/>
            </a:endParaRPr>
          </a:p>
          <a:p>
            <a:pPr marL="114300" indent="0">
              <a:buNone/>
            </a:pPr>
            <a:endParaRPr lang="en-US" b="1" dirty="0" smtClean="0">
              <a:solidFill>
                <a:schemeClr val="tx1"/>
              </a:solidFill>
              <a:hlinkClick r:id="rId2"/>
            </a:endParaRPr>
          </a:p>
          <a:p>
            <a:pPr marL="114300" indent="0">
              <a:buNone/>
            </a:pPr>
            <a:endParaRPr lang="en-US" b="1" dirty="0" smtClean="0">
              <a:solidFill>
                <a:schemeClr val="tx1"/>
              </a:solidFill>
              <a:hlinkClick r:id="rId2"/>
            </a:endParaRPr>
          </a:p>
          <a:p>
            <a:pPr marL="114300" indent="0">
              <a:buNone/>
            </a:pPr>
            <a:endParaRPr lang="en-US" b="1" dirty="0" smtClean="0">
              <a:solidFill>
                <a:schemeClr val="tx1"/>
              </a:solidFill>
              <a:hlinkClick r:id="rId2"/>
            </a:endParaRPr>
          </a:p>
          <a:p>
            <a:pPr marL="114300" indent="0">
              <a:buNone/>
            </a:pPr>
            <a:endParaRPr lang="en-US" dirty="0"/>
          </a:p>
          <a:p>
            <a:pPr marL="114300" indent="0">
              <a:buNone/>
            </a:pPr>
            <a:endParaRPr lang="en-US" dirty="0"/>
          </a:p>
        </p:txBody>
      </p:sp>
      <p:sp>
        <p:nvSpPr>
          <p:cNvPr id="2" name="Title 1"/>
          <p:cNvSpPr>
            <a:spLocks noGrp="1"/>
          </p:cNvSpPr>
          <p:nvPr>
            <p:ph type="title"/>
          </p:nvPr>
        </p:nvSpPr>
        <p:spPr>
          <a:xfrm>
            <a:off x="457200" y="1143000"/>
            <a:ext cx="8229600" cy="1143000"/>
          </a:xfrm>
        </p:spPr>
        <p:txBody>
          <a:bodyPr>
            <a:normAutofit fontScale="90000"/>
          </a:bodyPr>
          <a:lstStyle/>
          <a:p>
            <a:r>
              <a:rPr lang="en-US" dirty="0" smtClean="0"/>
              <a:t/>
            </a:r>
            <a:br>
              <a:rPr lang="en-US" dirty="0" smtClean="0"/>
            </a:br>
            <a:r>
              <a:rPr lang="en-US" dirty="0" smtClean="0"/>
              <a:t>                         </a:t>
            </a:r>
            <a:endParaRPr lang="es-MX"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419600"/>
            <a:ext cx="1524000" cy="1524000"/>
          </a:xfrm>
          <a:prstGeom prst="rect">
            <a:avLst/>
          </a:prstGeom>
        </p:spPr>
      </p:pic>
      <p:pic>
        <p:nvPicPr>
          <p:cNvPr id="6" name="Picture 5" descr="Screen Shot 2016-03-10 at 12.02.28 A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1752600"/>
            <a:ext cx="4488121" cy="2209800"/>
          </a:xfrm>
          <a:prstGeom prst="rect">
            <a:avLst/>
          </a:prstGeom>
        </p:spPr>
      </p:pic>
    </p:spTree>
    <p:extLst>
      <p:ext uri="{BB962C8B-B14F-4D97-AF65-F5344CB8AC3E}">
        <p14:creationId xmlns:p14="http://schemas.microsoft.com/office/powerpoint/2010/main" val="68391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2514600"/>
          </a:xfrm>
        </p:spPr>
        <p:txBody>
          <a:bodyPr>
            <a:normAutofit/>
          </a:bodyPr>
          <a:lstStyle/>
          <a:p>
            <a:pPr lvl="0"/>
            <a:r>
              <a:rPr lang="en-US" sz="1800" dirty="0" smtClean="0">
                <a:solidFill>
                  <a:srgbClr val="0F4C95"/>
                </a:solidFill>
              </a:rPr>
              <a:t/>
            </a:r>
            <a:br>
              <a:rPr lang="en-US" sz="1800" dirty="0" smtClean="0">
                <a:solidFill>
                  <a:srgbClr val="0F4C95"/>
                </a:solidFill>
              </a:rPr>
            </a:br>
            <a:r>
              <a:rPr lang="en-US" sz="1800" dirty="0">
                <a:solidFill>
                  <a:srgbClr val="FF0000"/>
                </a:solidFill>
              </a:rPr>
              <a:t/>
            </a:r>
            <a:br>
              <a:rPr lang="en-US" sz="1800" dirty="0">
                <a:solidFill>
                  <a:srgbClr val="FF0000"/>
                </a:solidFill>
              </a:rPr>
            </a:br>
            <a:endParaRPr lang="en-US" sz="1800" dirty="0">
              <a:solidFill>
                <a:srgbClr val="FF0000"/>
              </a:solidFill>
            </a:endParaRPr>
          </a:p>
        </p:txBody>
      </p:sp>
      <p:sp>
        <p:nvSpPr>
          <p:cNvPr id="6" name="Title 2"/>
          <p:cNvSpPr txBox="1">
            <a:spLocks/>
          </p:cNvSpPr>
          <p:nvPr/>
        </p:nvSpPr>
        <p:spPr>
          <a:xfrm>
            <a:off x="609600" y="4572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endParaRPr lang="en-US" dirty="0">
              <a:solidFill>
                <a:srgbClr val="4E67C8"/>
              </a:solidFill>
            </a:endParaRPr>
          </a:p>
        </p:txBody>
      </p:sp>
      <p:sp>
        <p:nvSpPr>
          <p:cNvPr id="3" name="TextBox 2"/>
          <p:cNvSpPr txBox="1"/>
          <p:nvPr/>
        </p:nvSpPr>
        <p:spPr>
          <a:xfrm>
            <a:off x="434769" y="1246257"/>
            <a:ext cx="7924800" cy="830997"/>
          </a:xfrm>
          <a:prstGeom prst="rect">
            <a:avLst/>
          </a:prstGeom>
          <a:noFill/>
        </p:spPr>
        <p:txBody>
          <a:bodyPr wrap="square" rtlCol="0">
            <a:spAutoFit/>
          </a:bodyPr>
          <a:lstStyle/>
          <a:p>
            <a:pPr algn="ctr" fontAlgn="auto">
              <a:spcBef>
                <a:spcPts val="0"/>
              </a:spcBef>
              <a:spcAft>
                <a:spcPts val="0"/>
              </a:spcAft>
            </a:pPr>
            <a:r>
              <a:rPr lang="en-US" sz="4800" b="1" dirty="0" smtClean="0">
                <a:solidFill>
                  <a:schemeClr val="bg2">
                    <a:lumMod val="50000"/>
                  </a:schemeClr>
                </a:solidFill>
                <a:latin typeface="Century Gothic"/>
                <a:ea typeface="+mn-ea"/>
              </a:rPr>
              <a:t>TURN AND TALK</a:t>
            </a:r>
            <a:endParaRPr lang="en-US" sz="4800" b="1" dirty="0">
              <a:solidFill>
                <a:schemeClr val="bg2">
                  <a:lumMod val="50000"/>
                </a:schemeClr>
              </a:solidFill>
              <a:latin typeface="Century Gothic"/>
              <a:ea typeface="+mn-ea"/>
            </a:endParaRPr>
          </a:p>
        </p:txBody>
      </p:sp>
      <p:sp>
        <p:nvSpPr>
          <p:cNvPr id="7" name="TextBox 6"/>
          <p:cNvSpPr txBox="1"/>
          <p:nvPr/>
        </p:nvSpPr>
        <p:spPr>
          <a:xfrm>
            <a:off x="381000" y="2895600"/>
            <a:ext cx="4267200" cy="2862322"/>
          </a:xfrm>
          <a:prstGeom prst="rect">
            <a:avLst/>
          </a:prstGeom>
          <a:noFill/>
        </p:spPr>
        <p:txBody>
          <a:bodyPr wrap="square" rtlCol="0">
            <a:spAutoFit/>
          </a:bodyPr>
          <a:lstStyle/>
          <a:p>
            <a:pPr marL="342900" indent="-342900" fontAlgn="auto">
              <a:spcBef>
                <a:spcPts val="0"/>
              </a:spcBef>
              <a:spcAft>
                <a:spcPts val="0"/>
              </a:spcAft>
              <a:buFontTx/>
              <a:buAutoNum type="arabicPeriod"/>
            </a:pPr>
            <a:r>
              <a:rPr lang="en-US" sz="2400" dirty="0" smtClean="0">
                <a:solidFill>
                  <a:prstClr val="black"/>
                </a:solidFill>
                <a:latin typeface="Century Gothic"/>
                <a:ea typeface="+mn-ea"/>
              </a:rPr>
              <a:t>What have you heard about that </a:t>
            </a:r>
            <a:r>
              <a:rPr lang="en-US" sz="2400" b="1" dirty="0" smtClean="0">
                <a:solidFill>
                  <a:schemeClr val="bg2">
                    <a:lumMod val="50000"/>
                  </a:schemeClr>
                </a:solidFill>
                <a:latin typeface="Century Gothic"/>
                <a:ea typeface="+mn-ea"/>
              </a:rPr>
              <a:t>intrigues you</a:t>
            </a:r>
            <a:r>
              <a:rPr lang="en-US" sz="2400" dirty="0" smtClean="0">
                <a:solidFill>
                  <a:prstClr val="black"/>
                </a:solidFill>
                <a:latin typeface="Century Gothic"/>
                <a:ea typeface="+mn-ea"/>
              </a:rPr>
              <a:t>?</a:t>
            </a:r>
          </a:p>
          <a:p>
            <a:pPr marL="342900" indent="-342900" fontAlgn="auto">
              <a:spcBef>
                <a:spcPts val="0"/>
              </a:spcBef>
              <a:spcAft>
                <a:spcPts val="0"/>
              </a:spcAft>
              <a:buFontTx/>
              <a:buAutoNum type="arabicPeriod"/>
            </a:pPr>
            <a:endParaRPr lang="en-US" sz="2400" dirty="0" smtClean="0">
              <a:solidFill>
                <a:prstClr val="black"/>
              </a:solidFill>
              <a:latin typeface="Century Gothic"/>
              <a:ea typeface="+mn-ea"/>
            </a:endParaRPr>
          </a:p>
          <a:p>
            <a:pPr marL="342900" indent="-342900" fontAlgn="auto">
              <a:spcBef>
                <a:spcPts val="0"/>
              </a:spcBef>
              <a:spcAft>
                <a:spcPts val="0"/>
              </a:spcAft>
              <a:buFontTx/>
              <a:buAutoNum type="arabicPeriod"/>
            </a:pPr>
            <a:r>
              <a:rPr lang="en-US" sz="2400" dirty="0" smtClean="0">
                <a:solidFill>
                  <a:prstClr val="black"/>
                </a:solidFill>
                <a:latin typeface="Century Gothic"/>
                <a:ea typeface="+mn-ea"/>
              </a:rPr>
              <a:t>What have you heard that you have more </a:t>
            </a:r>
            <a:r>
              <a:rPr lang="en-US" sz="2400" b="1" dirty="0" smtClean="0">
                <a:solidFill>
                  <a:schemeClr val="bg2">
                    <a:lumMod val="50000"/>
                  </a:schemeClr>
                </a:solidFill>
                <a:latin typeface="Century Gothic"/>
                <a:ea typeface="+mn-ea"/>
              </a:rPr>
              <a:t>questions about</a:t>
            </a:r>
            <a:r>
              <a:rPr lang="en-US" sz="2400" dirty="0" smtClean="0">
                <a:solidFill>
                  <a:prstClr val="black"/>
                </a:solidFill>
                <a:latin typeface="Century Gothic"/>
                <a:ea typeface="+mn-ea"/>
              </a:rPr>
              <a:t>?</a:t>
            </a:r>
          </a:p>
          <a:p>
            <a:pPr marL="342900" indent="-342900" fontAlgn="auto">
              <a:spcBef>
                <a:spcPts val="0"/>
              </a:spcBef>
              <a:spcAft>
                <a:spcPts val="0"/>
              </a:spcAft>
              <a:buFontTx/>
              <a:buAutoNum type="arabicPeriod"/>
            </a:pPr>
            <a:endParaRPr lang="en-US" sz="1800" dirty="0" smtClean="0">
              <a:solidFill>
                <a:prstClr val="black"/>
              </a:solidFill>
              <a:latin typeface="Century Gothic"/>
              <a:ea typeface="+mn-ea"/>
            </a:endParaRPr>
          </a:p>
          <a:p>
            <a:pPr marL="800100" lvl="1" indent="-342900" fontAlgn="auto">
              <a:spcBef>
                <a:spcPts val="0"/>
              </a:spcBef>
              <a:spcAft>
                <a:spcPts val="0"/>
              </a:spcAft>
              <a:buFontTx/>
              <a:buAutoNum type="arabicPeriod"/>
            </a:pPr>
            <a:endParaRPr lang="en-US" sz="1800" dirty="0" smtClean="0">
              <a:solidFill>
                <a:prstClr val="black"/>
              </a:solidFill>
              <a:latin typeface="Century Gothic"/>
              <a:ea typeface="+mn-ea"/>
            </a:endParaRPr>
          </a:p>
        </p:txBody>
      </p:sp>
      <p:sp>
        <p:nvSpPr>
          <p:cNvPr id="9" name="TextBox 8"/>
          <p:cNvSpPr txBox="1"/>
          <p:nvPr/>
        </p:nvSpPr>
        <p:spPr>
          <a:xfrm>
            <a:off x="787400" y="2159913"/>
            <a:ext cx="7543800" cy="477054"/>
          </a:xfrm>
          <a:prstGeom prst="rect">
            <a:avLst/>
          </a:prstGeom>
          <a:noFill/>
        </p:spPr>
        <p:txBody>
          <a:bodyPr wrap="square" rtlCol="0">
            <a:spAutoFit/>
          </a:bodyPr>
          <a:lstStyle/>
          <a:p>
            <a:pPr algn="ctr" fontAlgn="auto">
              <a:spcBef>
                <a:spcPts val="0"/>
              </a:spcBef>
              <a:spcAft>
                <a:spcPts val="0"/>
              </a:spcAft>
            </a:pPr>
            <a:r>
              <a:rPr lang="en-US" sz="2500" b="1" dirty="0" smtClean="0">
                <a:solidFill>
                  <a:prstClr val="black"/>
                </a:solidFill>
                <a:latin typeface="Century Gothic"/>
                <a:ea typeface="+mn-ea"/>
                <a:cs typeface="Arial" panose="020B0604020202020204" pitchFamily="34" charset="0"/>
              </a:rPr>
              <a:t>Based on our time together so far…</a:t>
            </a:r>
            <a:endParaRPr lang="en-US" sz="2500" b="1" dirty="0">
              <a:solidFill>
                <a:prstClr val="black"/>
              </a:solidFill>
              <a:latin typeface="Century Gothic"/>
              <a:ea typeface="+mn-ea"/>
              <a:cs typeface="Arial" panose="020B0604020202020204" pitchFamily="34" charset="0"/>
            </a:endParaRPr>
          </a:p>
        </p:txBody>
      </p:sp>
      <p:pic>
        <p:nvPicPr>
          <p:cNvPr id="2050" name="Picture 2" descr="\\mmsdfs01\userdata$\b709402\My Documents\My Pictures\Allis Keybo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56016"/>
            <a:ext cx="3860800" cy="289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1354145"/>
      </p:ext>
    </p:extLst>
  </p:cSld>
  <p:clrMapOvr>
    <a:masterClrMapping/>
  </p:clrMapOvr>
  <mc:AlternateContent xmlns:mc="http://schemas.openxmlformats.org/markup-compatibility/2006" xmlns:p14="http://schemas.microsoft.com/office/powerpoint/2010/main">
    <mc:Choice Requires="p14">
      <p:transition spd="slow" p14:dur="2000" advTm="21038"/>
    </mc:Choice>
    <mc:Fallback xmlns="">
      <p:transition spd="slow" advTm="2103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675" y="2133600"/>
            <a:ext cx="8915400" cy="3970318"/>
          </a:xfrm>
          <a:prstGeom prst="rect">
            <a:avLst/>
          </a:prstGeom>
          <a:noFill/>
        </p:spPr>
        <p:txBody>
          <a:bodyPr wrap="square" rtlCol="0">
            <a:spAutoFit/>
          </a:bodyPr>
          <a:lstStyle/>
          <a:p>
            <a:pPr algn="ctr"/>
            <a:r>
              <a:rPr lang="en-US" sz="3600" dirty="0">
                <a:cs typeface="Calibri"/>
              </a:rPr>
              <a:t>A student who </a:t>
            </a:r>
          </a:p>
          <a:p>
            <a:pPr algn="ctr"/>
            <a:r>
              <a:rPr lang="en-US"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innerShdw blurRad="114300">
                    <a:prstClr val="black"/>
                  </a:innerShdw>
                </a:effectLst>
                <a:cs typeface="Calibri"/>
              </a:rPr>
              <a:t>demonstrates high performance capability </a:t>
            </a:r>
          </a:p>
          <a:p>
            <a:pPr algn="ctr"/>
            <a:r>
              <a:rPr lang="en-US" sz="3600" dirty="0">
                <a:cs typeface="Calibri"/>
              </a:rPr>
              <a:t>or the </a:t>
            </a:r>
            <a:r>
              <a:rPr lang="en-US"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innerShdw blurRad="114300">
                    <a:prstClr val="black"/>
                  </a:innerShdw>
                </a:effectLst>
                <a:cs typeface="Calibri"/>
              </a:rPr>
              <a:t>potential for high performance </a:t>
            </a:r>
            <a:endParaRPr lang="en-US" sz="36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innerShdw blurRad="114300">
                  <a:prstClr val="black"/>
                </a:innerShdw>
              </a:effectLst>
              <a:cs typeface="Calibri"/>
            </a:endParaRPr>
          </a:p>
          <a:p>
            <a:pPr algn="ctr"/>
            <a:r>
              <a:rPr lang="en-US" sz="3600" dirty="0">
                <a:cs typeface="Calibri"/>
              </a:rPr>
              <a:t>in one or more of the following domains:  </a:t>
            </a:r>
          </a:p>
          <a:p>
            <a:pPr algn="ctr"/>
            <a:r>
              <a:rPr lang="en-US" sz="3600" b="1" i="1" dirty="0">
                <a:ln w="10541" cmpd="sng">
                  <a:solidFill>
                    <a:srgbClr val="7D7D7D">
                      <a:tint val="100000"/>
                      <a:shade val="100000"/>
                      <a:satMod val="110000"/>
                    </a:srgbClr>
                  </a:solidFill>
                  <a:prstDash val="solid"/>
                </a:ln>
                <a:cs typeface="Calibri"/>
              </a:rPr>
              <a:t>General Intellectual, Specific Academic,                 </a:t>
            </a:r>
            <a:r>
              <a:rPr lang="en-US" sz="3600" b="1" i="1" dirty="0">
                <a:ln w="10541" cmpd="sng">
                  <a:solidFill>
                    <a:srgbClr val="7D7D7D">
                      <a:tint val="100000"/>
                      <a:shade val="100000"/>
                      <a:satMod val="110000"/>
                    </a:srgbClr>
                  </a:solidFill>
                  <a:prstDash val="solid"/>
                </a:ln>
                <a:solidFill>
                  <a:srgbClr val="FF0000"/>
                </a:solidFill>
                <a:cs typeface="Calibri"/>
              </a:rPr>
              <a:t>Visual and Performing Arts</a:t>
            </a:r>
            <a:r>
              <a:rPr lang="en-US" sz="3600" b="1" i="1" dirty="0">
                <a:ln w="10541" cmpd="sng">
                  <a:solidFill>
                    <a:srgbClr val="7D7D7D">
                      <a:tint val="100000"/>
                      <a:shade val="100000"/>
                      <a:satMod val="110000"/>
                    </a:srgbClr>
                  </a:solidFill>
                  <a:prstDash val="solid"/>
                </a:ln>
                <a:cs typeface="Calibri"/>
              </a:rPr>
              <a:t>,                               Leadership, and Creativity.</a:t>
            </a:r>
          </a:p>
        </p:txBody>
      </p:sp>
      <p:sp>
        <p:nvSpPr>
          <p:cNvPr id="9" name="TextBox 8"/>
          <p:cNvSpPr txBox="1"/>
          <p:nvPr/>
        </p:nvSpPr>
        <p:spPr>
          <a:xfrm>
            <a:off x="152400" y="1143000"/>
            <a:ext cx="8839200"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solidFill>
                  <a:srgbClr val="FF0000"/>
                </a:solidFill>
                <a:latin typeface="Century Gothic"/>
                <a:ea typeface="Calibri"/>
                <a:cs typeface="Century Gothic"/>
                <a:sym typeface="Calibri"/>
                <a:rtl val="0"/>
              </a:rPr>
              <a:t>WHO IS AN ADVANCED LEARNER?</a:t>
            </a:r>
            <a:endParaRPr lang="en-US" sz="4000" b="1" dirty="0">
              <a:ln w="10541" cmpd="sng">
                <a:solidFill>
                  <a:schemeClr val="accent1">
                    <a:shade val="88000"/>
                    <a:satMod val="110000"/>
                  </a:schemeClr>
                </a:solidFill>
                <a:prstDash val="solid"/>
              </a:ln>
              <a:solidFill>
                <a:srgbClr val="FF0000"/>
              </a:solidFill>
              <a:latin typeface="Century Gothic"/>
              <a:cs typeface="Century Gothic"/>
            </a:endParaRPr>
          </a:p>
        </p:txBody>
      </p:sp>
      <p:sp>
        <p:nvSpPr>
          <p:cNvPr id="10" name="TextBox 9"/>
          <p:cNvSpPr txBox="1"/>
          <p:nvPr/>
        </p:nvSpPr>
        <p:spPr>
          <a:xfrm>
            <a:off x="76200" y="4114800"/>
            <a:ext cx="8839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7552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675" y="2133600"/>
            <a:ext cx="8915400" cy="646331"/>
          </a:xfrm>
          <a:prstGeom prst="rect">
            <a:avLst/>
          </a:prstGeom>
          <a:noFill/>
        </p:spPr>
        <p:txBody>
          <a:bodyPr wrap="square" rtlCol="0">
            <a:spAutoFit/>
          </a:bodyPr>
          <a:lstStyle/>
          <a:p>
            <a:pPr algn="ctr"/>
            <a:endParaRPr lang="en-US" sz="3600" b="1" i="1" dirty="0">
              <a:ln w="10541" cmpd="sng">
                <a:solidFill>
                  <a:srgbClr val="7D7D7D">
                    <a:tint val="100000"/>
                    <a:shade val="100000"/>
                    <a:satMod val="110000"/>
                  </a:srgbClr>
                </a:solidFill>
                <a:prstDash val="solid"/>
              </a:ln>
              <a:cs typeface="Calibri"/>
            </a:endParaRPr>
          </a:p>
        </p:txBody>
      </p:sp>
      <p:sp>
        <p:nvSpPr>
          <p:cNvPr id="10" name="TextBox 9"/>
          <p:cNvSpPr txBox="1"/>
          <p:nvPr/>
        </p:nvSpPr>
        <p:spPr>
          <a:xfrm>
            <a:off x="76200" y="4114800"/>
            <a:ext cx="8839200" cy="369332"/>
          </a:xfrm>
          <a:prstGeom prst="rect">
            <a:avLst/>
          </a:prstGeom>
          <a:noFill/>
        </p:spPr>
        <p:txBody>
          <a:bodyPr wrap="square" rtlCol="0">
            <a:spAutoFit/>
          </a:bodyPr>
          <a:lstStyle/>
          <a:p>
            <a:endParaRPr lang="en-US" dirty="0"/>
          </a:p>
        </p:txBody>
      </p:sp>
      <p:sp>
        <p:nvSpPr>
          <p:cNvPr id="2" name="Rectangle 1"/>
          <p:cNvSpPr/>
          <p:nvPr/>
        </p:nvSpPr>
        <p:spPr>
          <a:xfrm>
            <a:off x="152400" y="990600"/>
            <a:ext cx="8763000" cy="954107"/>
          </a:xfrm>
          <a:prstGeom prst="rect">
            <a:avLst/>
          </a:prstGeom>
        </p:spPr>
        <p:txBody>
          <a:bodyPr wrap="square">
            <a:spAutoFit/>
          </a:bodyPr>
          <a:lstStyle/>
          <a:p>
            <a:pPr algn="ctr"/>
            <a:r>
              <a:rPr lang="en-US" sz="2800" dirty="0" smtClean="0">
                <a:solidFill>
                  <a:srgbClr val="C00000"/>
                </a:solidFill>
                <a:latin typeface="Century Gothic"/>
                <a:cs typeface="Century Gothic"/>
              </a:rPr>
              <a:t>Talented and Gifted</a:t>
            </a:r>
          </a:p>
          <a:p>
            <a:pPr algn="ctr"/>
            <a:r>
              <a:rPr lang="en-US" sz="2800" dirty="0" smtClean="0">
                <a:solidFill>
                  <a:srgbClr val="C00000"/>
                </a:solidFill>
                <a:latin typeface="Century Gothic"/>
                <a:cs typeface="Century Gothic"/>
              </a:rPr>
              <a:t>Board of Ed Policy 3555</a:t>
            </a:r>
            <a:endParaRPr lang="en-US" sz="2800" dirty="0">
              <a:solidFill>
                <a:srgbClr val="C00000"/>
              </a:solidFill>
              <a:latin typeface="Century Gothic"/>
              <a:cs typeface="Century Gothic"/>
            </a:endParaRPr>
          </a:p>
        </p:txBody>
      </p:sp>
      <p:pic>
        <p:nvPicPr>
          <p:cNvPr id="3" name="Picture 2" descr="BEP 35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05000"/>
            <a:ext cx="8229600" cy="4760976"/>
          </a:xfrm>
          <a:prstGeom prst="rect">
            <a:avLst/>
          </a:prstGeom>
        </p:spPr>
      </p:pic>
    </p:spTree>
    <p:extLst>
      <p:ext uri="{BB962C8B-B14F-4D97-AF65-F5344CB8AC3E}">
        <p14:creationId xmlns:p14="http://schemas.microsoft.com/office/powerpoint/2010/main" val="1775262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1295400"/>
            <a:ext cx="8839200" cy="4800600"/>
          </a:xfrm>
        </p:spPr>
        <p:txBody>
          <a:bodyPr>
            <a:normAutofit fontScale="55000" lnSpcReduction="20000"/>
          </a:bodyPr>
          <a:lstStyle/>
          <a:p>
            <a:pPr algn="l"/>
            <a:r>
              <a:rPr lang="en-US" sz="6500" dirty="0">
                <a:solidFill>
                  <a:srgbClr val="C00000"/>
                </a:solidFill>
                <a:latin typeface="Century Gothic"/>
                <a:cs typeface="Century Gothic"/>
              </a:rPr>
              <a:t>Identification for Advanced </a:t>
            </a:r>
            <a:r>
              <a:rPr lang="en-US" sz="6500" dirty="0" smtClean="0">
                <a:solidFill>
                  <a:srgbClr val="C00000"/>
                </a:solidFill>
                <a:latin typeface="Century Gothic"/>
                <a:cs typeface="Century Gothic"/>
              </a:rPr>
              <a:t>Learner</a:t>
            </a:r>
          </a:p>
          <a:p>
            <a:pPr algn="l"/>
            <a:endParaRPr lang="en-US" sz="5200" dirty="0" smtClean="0">
              <a:solidFill>
                <a:schemeClr val="tx1"/>
              </a:solidFill>
              <a:latin typeface="Century Gothic"/>
              <a:cs typeface="Century Gothic"/>
            </a:endParaRPr>
          </a:p>
          <a:p>
            <a:pPr algn="l"/>
            <a:r>
              <a:rPr lang="en-US" sz="5200" dirty="0" smtClean="0">
                <a:solidFill>
                  <a:schemeClr val="tx1"/>
                </a:solidFill>
                <a:latin typeface="Century Gothic"/>
                <a:cs typeface="Century Gothic"/>
              </a:rPr>
              <a:t>At least three evidence sources considered</a:t>
            </a:r>
            <a:r>
              <a:rPr lang="en-US" sz="5200" b="1" dirty="0" smtClean="0">
                <a:solidFill>
                  <a:schemeClr val="tx1"/>
                </a:solidFill>
                <a:latin typeface="Century Gothic"/>
                <a:cs typeface="Century Gothic"/>
              </a:rPr>
              <a:t> and </a:t>
            </a:r>
            <a:r>
              <a:rPr lang="en-US" sz="5200" dirty="0" smtClean="0">
                <a:solidFill>
                  <a:schemeClr val="tx1"/>
                </a:solidFill>
                <a:latin typeface="Century Gothic"/>
                <a:cs typeface="Century Gothic"/>
              </a:rPr>
              <a:t>at least two showing consistencies</a:t>
            </a:r>
          </a:p>
          <a:p>
            <a:pPr algn="l"/>
            <a:endParaRPr lang="en-US" sz="5200" dirty="0" smtClean="0">
              <a:solidFill>
                <a:schemeClr val="tx1"/>
              </a:solidFill>
              <a:latin typeface="Century Gothic"/>
              <a:cs typeface="Century Gothic"/>
            </a:endParaRPr>
          </a:p>
          <a:p>
            <a:pPr algn="l"/>
            <a:r>
              <a:rPr lang="en-US" sz="6500" dirty="0">
                <a:solidFill>
                  <a:srgbClr val="C00000"/>
                </a:solidFill>
                <a:latin typeface="Century Gothic"/>
                <a:cs typeface="Century Gothic"/>
              </a:rPr>
              <a:t>Identification for Advanced </a:t>
            </a:r>
            <a:r>
              <a:rPr lang="en-US" sz="6500" dirty="0" smtClean="0">
                <a:solidFill>
                  <a:srgbClr val="C00000"/>
                </a:solidFill>
                <a:latin typeface="Century Gothic"/>
                <a:cs typeface="Century Gothic"/>
              </a:rPr>
              <a:t>Learner </a:t>
            </a:r>
            <a:r>
              <a:rPr lang="en-US" sz="6500" i="1" dirty="0" smtClean="0">
                <a:solidFill>
                  <a:srgbClr val="C00000"/>
                </a:solidFill>
                <a:latin typeface="Century Gothic"/>
                <a:cs typeface="Century Gothic"/>
              </a:rPr>
              <a:t>needing Advanced Intervention</a:t>
            </a:r>
          </a:p>
          <a:p>
            <a:pPr algn="l"/>
            <a:endParaRPr lang="en-US" sz="5200" dirty="0" smtClean="0">
              <a:solidFill>
                <a:schemeClr val="tx1"/>
              </a:solidFill>
              <a:latin typeface="Century Gothic"/>
              <a:cs typeface="Century Gothic"/>
            </a:endParaRPr>
          </a:p>
          <a:p>
            <a:pPr algn="l"/>
            <a:r>
              <a:rPr lang="en-US" sz="5200" dirty="0" smtClean="0">
                <a:solidFill>
                  <a:schemeClr val="tx1"/>
                </a:solidFill>
                <a:latin typeface="Century Gothic"/>
                <a:cs typeface="Century Gothic"/>
              </a:rPr>
              <a:t>At least three evidence sources considered </a:t>
            </a:r>
            <a:r>
              <a:rPr lang="en-US" sz="5200" b="1" dirty="0" smtClean="0">
                <a:solidFill>
                  <a:schemeClr val="tx1"/>
                </a:solidFill>
                <a:latin typeface="Century Gothic"/>
                <a:cs typeface="Century Gothic"/>
              </a:rPr>
              <a:t>and</a:t>
            </a:r>
            <a:r>
              <a:rPr lang="en-US" sz="5200" dirty="0" smtClean="0">
                <a:solidFill>
                  <a:schemeClr val="tx1"/>
                </a:solidFill>
                <a:latin typeface="Century Gothic"/>
                <a:cs typeface="Century Gothic"/>
              </a:rPr>
              <a:t> at least three showing consistencies</a:t>
            </a:r>
          </a:p>
          <a:p>
            <a:pPr algn="l"/>
            <a:endParaRPr lang="en-US" dirty="0" smtClean="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35458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200" y="1295400"/>
            <a:ext cx="8686800" cy="5029200"/>
          </a:xfrm>
        </p:spPr>
        <p:txBody>
          <a:bodyPr>
            <a:normAutofit fontScale="85000" lnSpcReduction="20000"/>
          </a:bodyPr>
          <a:lstStyle/>
          <a:p>
            <a:r>
              <a:rPr lang="en-US" sz="4200" dirty="0" smtClean="0">
                <a:solidFill>
                  <a:srgbClr val="C00000"/>
                </a:solidFill>
                <a:latin typeface="Century Gothic"/>
                <a:cs typeface="Century Gothic"/>
              </a:rPr>
              <a:t>VISUAL ARTS</a:t>
            </a:r>
          </a:p>
          <a:p>
            <a:pPr algn="l"/>
            <a:r>
              <a:rPr lang="en-US" dirty="0" smtClean="0">
                <a:solidFill>
                  <a:schemeClr val="tx1"/>
                </a:solidFill>
                <a:latin typeface="Century Gothic"/>
                <a:cs typeface="Century Gothic"/>
              </a:rPr>
              <a:t>Students will be identified using multiple and varied measures, including the following:</a:t>
            </a:r>
          </a:p>
          <a:p>
            <a:pPr marL="457200" indent="-457200" algn="l">
              <a:buFont typeface="Arial"/>
              <a:buChar char="•"/>
            </a:pPr>
            <a:r>
              <a:rPr lang="en-US" dirty="0" smtClean="0">
                <a:solidFill>
                  <a:schemeClr val="tx1"/>
                </a:solidFill>
                <a:latin typeface="Century Gothic"/>
                <a:cs typeface="Century Gothic"/>
              </a:rPr>
              <a:t>Teacher’s Observation of Potential in Students (TOPS) – U-STARS</a:t>
            </a:r>
          </a:p>
          <a:p>
            <a:pPr marL="457200" indent="-457200" algn="l">
              <a:buFont typeface="Arial"/>
              <a:buChar char="•"/>
            </a:pPr>
            <a:r>
              <a:rPr lang="en-US" dirty="0" smtClean="0">
                <a:solidFill>
                  <a:schemeClr val="tx1"/>
                </a:solidFill>
                <a:latin typeface="Century Gothic"/>
                <a:cs typeface="Century Gothic"/>
              </a:rPr>
              <a:t>Gifted and Talented Evaluation Scales (GATES)</a:t>
            </a:r>
          </a:p>
          <a:p>
            <a:pPr marL="457200" indent="-457200" algn="l">
              <a:buFont typeface="Arial"/>
              <a:buChar char="•"/>
            </a:pPr>
            <a:r>
              <a:rPr lang="en-US" dirty="0" smtClean="0">
                <a:solidFill>
                  <a:schemeClr val="tx1"/>
                </a:solidFill>
                <a:latin typeface="Century Gothic"/>
                <a:cs typeface="Century Gothic"/>
              </a:rPr>
              <a:t>Visual Arts Student Work Review</a:t>
            </a:r>
          </a:p>
          <a:p>
            <a:pPr marL="457200" indent="-457200" algn="l">
              <a:buFont typeface="Arial"/>
              <a:buChar char="•"/>
            </a:pPr>
            <a:r>
              <a:rPr lang="en-US" dirty="0" smtClean="0">
                <a:solidFill>
                  <a:schemeClr val="tx1"/>
                </a:solidFill>
                <a:latin typeface="Century Gothic"/>
                <a:cs typeface="Century Gothic"/>
              </a:rPr>
              <a:t>Teacher Rating Scale</a:t>
            </a:r>
          </a:p>
          <a:p>
            <a:pPr marL="457200" indent="-457200" algn="l">
              <a:buFont typeface="Arial"/>
              <a:buChar char="•"/>
            </a:pPr>
            <a:r>
              <a:rPr lang="en-US" dirty="0" smtClean="0">
                <a:solidFill>
                  <a:schemeClr val="tx1"/>
                </a:solidFill>
                <a:latin typeface="Century Gothic"/>
                <a:cs typeface="Century Gothic"/>
              </a:rPr>
              <a:t>Letter(s) of recommendation from parent, community members,</a:t>
            </a:r>
            <a:r>
              <a:rPr lang="en-US" dirty="0">
                <a:solidFill>
                  <a:schemeClr val="tx1"/>
                </a:solidFill>
                <a:latin typeface="Century Gothic"/>
                <a:cs typeface="Century Gothic"/>
              </a:rPr>
              <a:t> </a:t>
            </a:r>
            <a:r>
              <a:rPr lang="en-US" dirty="0" smtClean="0">
                <a:solidFill>
                  <a:schemeClr val="tx1"/>
                </a:solidFill>
                <a:latin typeface="Century Gothic"/>
                <a:cs typeface="Century Gothic"/>
              </a:rPr>
              <a:t>teachers, and/or extra/co-curricular advisors</a:t>
            </a:r>
          </a:p>
          <a:p>
            <a:pPr marL="457200" indent="-457200" algn="l">
              <a:buFont typeface="Arial"/>
              <a:buChar char="•"/>
            </a:pPr>
            <a:r>
              <a:rPr lang="en-US" dirty="0" smtClean="0">
                <a:solidFill>
                  <a:schemeClr val="tx1"/>
                </a:solidFill>
                <a:latin typeface="Century Gothic"/>
                <a:cs typeface="Century Gothic"/>
              </a:rPr>
              <a:t>List of honors/extra curricular involvement</a:t>
            </a:r>
          </a:p>
          <a:p>
            <a:pPr algn="l"/>
            <a:endParaRPr lang="en-US" dirty="0" smtClean="0">
              <a:solidFill>
                <a:schemeClr val="tx1"/>
              </a:solidFill>
              <a:latin typeface="Century Gothic"/>
              <a:cs typeface="Century Gothic"/>
            </a:endParaRPr>
          </a:p>
          <a:p>
            <a:pPr algn="l"/>
            <a:endParaRPr lang="en-US" dirty="0" smtClean="0">
              <a:latin typeface="Century Gothic"/>
              <a:cs typeface="Century Gothic"/>
            </a:endParaRPr>
          </a:p>
          <a:p>
            <a:pPr marL="457200" indent="-457200" algn="l">
              <a:buFont typeface="Arial" panose="020B0604020202020204" pitchFamily="34" charset="0"/>
              <a:buChar char="•"/>
            </a:pPr>
            <a:endParaRPr lang="en-US" dirty="0">
              <a:latin typeface="Century Gothic"/>
              <a:cs typeface="Century Gothic"/>
            </a:endParaRPr>
          </a:p>
        </p:txBody>
      </p:sp>
    </p:spTree>
    <p:extLst>
      <p:ext uri="{BB962C8B-B14F-4D97-AF65-F5344CB8AC3E}">
        <p14:creationId xmlns:p14="http://schemas.microsoft.com/office/powerpoint/2010/main" val="1683659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200" y="1295400"/>
            <a:ext cx="8686800" cy="5029200"/>
          </a:xfrm>
        </p:spPr>
        <p:txBody>
          <a:bodyPr>
            <a:normAutofit fontScale="85000" lnSpcReduction="20000"/>
          </a:bodyPr>
          <a:lstStyle/>
          <a:p>
            <a:r>
              <a:rPr lang="en-US" sz="4200" dirty="0" smtClean="0">
                <a:solidFill>
                  <a:srgbClr val="C00000"/>
                </a:solidFill>
                <a:latin typeface="Century Gothic"/>
                <a:cs typeface="Century Gothic"/>
              </a:rPr>
              <a:t>MUSIC</a:t>
            </a:r>
          </a:p>
          <a:p>
            <a:pPr algn="l"/>
            <a:r>
              <a:rPr lang="en-US" dirty="0" smtClean="0">
                <a:solidFill>
                  <a:schemeClr val="tx1"/>
                </a:solidFill>
                <a:latin typeface="Century Gothic"/>
                <a:cs typeface="Century Gothic"/>
              </a:rPr>
              <a:t>Students will be identified using multiple and varied measures, including the following:</a:t>
            </a:r>
          </a:p>
          <a:p>
            <a:pPr marL="457200" indent="-457200" algn="l">
              <a:buFont typeface="Arial"/>
              <a:buChar char="•"/>
            </a:pPr>
            <a:r>
              <a:rPr lang="en-US" dirty="0" smtClean="0">
                <a:solidFill>
                  <a:schemeClr val="tx1"/>
                </a:solidFill>
                <a:latin typeface="Century Gothic"/>
                <a:cs typeface="Century Gothic"/>
              </a:rPr>
              <a:t>Teacher’s Observation of Potential in Students (TOPS) – U-STARS</a:t>
            </a:r>
          </a:p>
          <a:p>
            <a:pPr marL="457200" indent="-457200" algn="l">
              <a:buFont typeface="Arial"/>
              <a:buChar char="•"/>
            </a:pPr>
            <a:r>
              <a:rPr lang="en-US" dirty="0" smtClean="0">
                <a:solidFill>
                  <a:schemeClr val="tx1"/>
                </a:solidFill>
                <a:latin typeface="Century Gothic"/>
                <a:cs typeface="Century Gothic"/>
              </a:rPr>
              <a:t>Gifted and Talented Evaluation Scales (GATES)</a:t>
            </a:r>
          </a:p>
          <a:p>
            <a:pPr marL="457200" indent="-457200" algn="l">
              <a:buFont typeface="Arial"/>
              <a:buChar char="•"/>
            </a:pPr>
            <a:r>
              <a:rPr lang="en-US" dirty="0" smtClean="0">
                <a:solidFill>
                  <a:schemeClr val="tx1"/>
                </a:solidFill>
                <a:latin typeface="Century Gothic"/>
                <a:cs typeface="Century Gothic"/>
              </a:rPr>
              <a:t>Music Evidence/Student Review</a:t>
            </a:r>
          </a:p>
          <a:p>
            <a:pPr marL="457200" indent="-457200" algn="l">
              <a:buFont typeface="Arial"/>
              <a:buChar char="•"/>
            </a:pPr>
            <a:r>
              <a:rPr lang="en-US" dirty="0" smtClean="0">
                <a:solidFill>
                  <a:schemeClr val="tx1"/>
                </a:solidFill>
                <a:latin typeface="Century Gothic"/>
                <a:cs typeface="Century Gothic"/>
              </a:rPr>
              <a:t>Teacher Rating Scale</a:t>
            </a:r>
          </a:p>
          <a:p>
            <a:pPr marL="457200" indent="-457200" algn="l">
              <a:buFont typeface="Arial"/>
              <a:buChar char="•"/>
            </a:pPr>
            <a:r>
              <a:rPr lang="en-US" dirty="0" smtClean="0">
                <a:solidFill>
                  <a:schemeClr val="tx1"/>
                </a:solidFill>
                <a:latin typeface="Century Gothic"/>
                <a:cs typeface="Century Gothic"/>
              </a:rPr>
              <a:t>Letter(s) of recommendation from parent, community members,</a:t>
            </a:r>
            <a:r>
              <a:rPr lang="en-US" dirty="0">
                <a:solidFill>
                  <a:schemeClr val="tx1"/>
                </a:solidFill>
                <a:latin typeface="Century Gothic"/>
                <a:cs typeface="Century Gothic"/>
              </a:rPr>
              <a:t> </a:t>
            </a:r>
            <a:r>
              <a:rPr lang="en-US" dirty="0" smtClean="0">
                <a:solidFill>
                  <a:schemeClr val="tx1"/>
                </a:solidFill>
                <a:latin typeface="Century Gothic"/>
                <a:cs typeface="Century Gothic"/>
              </a:rPr>
              <a:t>teachers, and/or extra/co-curricular advisors</a:t>
            </a:r>
          </a:p>
          <a:p>
            <a:pPr marL="457200" indent="-457200" algn="l">
              <a:buFont typeface="Arial"/>
              <a:buChar char="•"/>
            </a:pPr>
            <a:r>
              <a:rPr lang="en-US" dirty="0" smtClean="0">
                <a:solidFill>
                  <a:schemeClr val="tx1"/>
                </a:solidFill>
                <a:latin typeface="Century Gothic"/>
                <a:cs typeface="Century Gothic"/>
              </a:rPr>
              <a:t>List of honors/extra curricular involvement</a:t>
            </a:r>
          </a:p>
          <a:p>
            <a:pPr algn="l"/>
            <a:endParaRPr lang="en-US" dirty="0" smtClean="0">
              <a:solidFill>
                <a:schemeClr val="tx1"/>
              </a:solidFill>
              <a:latin typeface="Century Gothic"/>
              <a:cs typeface="Century Gothic"/>
            </a:endParaRPr>
          </a:p>
          <a:p>
            <a:pPr algn="l"/>
            <a:endParaRPr lang="en-US" dirty="0" smtClean="0">
              <a:latin typeface="Century Gothic"/>
              <a:cs typeface="Century Gothic"/>
            </a:endParaRPr>
          </a:p>
          <a:p>
            <a:pPr marL="457200" indent="-457200" algn="l">
              <a:buFont typeface="Arial" panose="020B0604020202020204" pitchFamily="34" charset="0"/>
              <a:buChar char="•"/>
            </a:pPr>
            <a:endParaRPr lang="en-US" dirty="0">
              <a:latin typeface="Century Gothic"/>
              <a:cs typeface="Century Gothic"/>
            </a:endParaRPr>
          </a:p>
        </p:txBody>
      </p:sp>
    </p:spTree>
    <p:extLst>
      <p:ext uri="{BB962C8B-B14F-4D97-AF65-F5344CB8AC3E}">
        <p14:creationId xmlns:p14="http://schemas.microsoft.com/office/powerpoint/2010/main" val="1008173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295400"/>
            <a:ext cx="8686800" cy="5029200"/>
          </a:xfrm>
        </p:spPr>
        <p:txBody>
          <a:bodyPr>
            <a:normAutofit/>
          </a:bodyPr>
          <a:lstStyle/>
          <a:p>
            <a:r>
              <a:rPr lang="en-US" sz="3600" dirty="0" smtClean="0">
                <a:solidFill>
                  <a:srgbClr val="C00000"/>
                </a:solidFill>
                <a:latin typeface="Century Gothic"/>
                <a:cs typeface="Century Gothic"/>
              </a:rPr>
              <a:t>STUDENT SUPPORT INTERVENTION TEAM</a:t>
            </a:r>
          </a:p>
          <a:p>
            <a:pPr algn="l"/>
            <a:endParaRPr lang="en-US" sz="3300" dirty="0" smtClean="0">
              <a:solidFill>
                <a:srgbClr val="C00000"/>
              </a:solidFill>
              <a:latin typeface="Century Gothic"/>
              <a:cs typeface="Century Gothic"/>
            </a:endParaRPr>
          </a:p>
          <a:p>
            <a:pPr algn="l"/>
            <a:r>
              <a:rPr lang="en-US" sz="2800" dirty="0" smtClean="0">
                <a:solidFill>
                  <a:schemeClr val="tx1"/>
                </a:solidFill>
                <a:latin typeface="Century Gothic"/>
                <a:cs typeface="Century Gothic"/>
              </a:rPr>
              <a:t>Since the areas of visual arts and music do not utilize standardized assessment data with quantitative data like general intellectual or content specific identification, a school support team with the addition of a </a:t>
            </a:r>
            <a:r>
              <a:rPr lang="en-US" sz="2800" b="1" dirty="0" smtClean="0">
                <a:solidFill>
                  <a:schemeClr val="tx1"/>
                </a:solidFill>
                <a:latin typeface="Century Gothic"/>
                <a:cs typeface="Century Gothic"/>
              </a:rPr>
              <a:t>certified arts educator and</a:t>
            </a:r>
            <a:r>
              <a:rPr lang="en-US" sz="2800" dirty="0" smtClean="0">
                <a:solidFill>
                  <a:schemeClr val="tx1"/>
                </a:solidFill>
                <a:latin typeface="Century Gothic"/>
                <a:cs typeface="Century Gothic"/>
              </a:rPr>
              <a:t> </a:t>
            </a:r>
            <a:r>
              <a:rPr lang="en-US" sz="2800" b="1" dirty="0" smtClean="0">
                <a:solidFill>
                  <a:schemeClr val="tx1"/>
                </a:solidFill>
                <a:latin typeface="Century Gothic"/>
                <a:cs typeface="Century Gothic"/>
              </a:rPr>
              <a:t>Advanced Learning staff member </a:t>
            </a:r>
            <a:r>
              <a:rPr lang="en-US" sz="2800" dirty="0" smtClean="0">
                <a:solidFill>
                  <a:schemeClr val="tx1"/>
                </a:solidFill>
                <a:latin typeface="Century Gothic"/>
                <a:cs typeface="Century Gothic"/>
              </a:rPr>
              <a:t>will meet to consider the body of evidence (criteria).</a:t>
            </a:r>
            <a:endParaRPr lang="en-US" sz="2800" dirty="0" smtClean="0">
              <a:solidFill>
                <a:srgbClr val="C00000"/>
              </a:solidFill>
              <a:latin typeface="Century Gothic"/>
              <a:cs typeface="Century Gothic"/>
            </a:endParaRPr>
          </a:p>
          <a:p>
            <a:pPr algn="l"/>
            <a:endParaRPr lang="en-US" dirty="0" smtClean="0">
              <a:solidFill>
                <a:schemeClr val="tx1"/>
              </a:solidFill>
              <a:latin typeface="Century Gothic"/>
              <a:cs typeface="Century Gothic"/>
            </a:endParaRPr>
          </a:p>
          <a:p>
            <a:pPr algn="l"/>
            <a:endParaRPr lang="en-US" dirty="0" smtClean="0">
              <a:latin typeface="Century Gothic"/>
              <a:cs typeface="Century Gothic"/>
            </a:endParaRPr>
          </a:p>
          <a:p>
            <a:pPr marL="457200" indent="-457200" algn="l">
              <a:buFont typeface="Arial" panose="020B0604020202020204" pitchFamily="34" charset="0"/>
              <a:buChar char="•"/>
            </a:pPr>
            <a:endParaRPr lang="en-US" dirty="0">
              <a:latin typeface="Century Gothic"/>
              <a:cs typeface="Century Gothic"/>
            </a:endParaRPr>
          </a:p>
        </p:txBody>
      </p:sp>
    </p:spTree>
    <p:extLst>
      <p:ext uri="{BB962C8B-B14F-4D97-AF65-F5344CB8AC3E}">
        <p14:creationId xmlns:p14="http://schemas.microsoft.com/office/powerpoint/2010/main" val="3225377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914399"/>
          </a:xfrm>
        </p:spPr>
        <p:txBody>
          <a:bodyPr/>
          <a:lstStyle/>
          <a:p>
            <a:r>
              <a:rPr lang="en-US" dirty="0" smtClean="0">
                <a:solidFill>
                  <a:srgbClr val="C00000"/>
                </a:solidFill>
              </a:rPr>
              <a:t>PURPOSE</a:t>
            </a:r>
            <a:endParaRPr lang="es-MX" dirty="0">
              <a:solidFill>
                <a:srgbClr val="C00000"/>
              </a:solidFill>
            </a:endParaRPr>
          </a:p>
        </p:txBody>
      </p:sp>
      <p:sp>
        <p:nvSpPr>
          <p:cNvPr id="5" name="Subtitle 4"/>
          <p:cNvSpPr>
            <a:spLocks noGrp="1"/>
          </p:cNvSpPr>
          <p:nvPr>
            <p:ph type="subTitle" idx="1"/>
          </p:nvPr>
        </p:nvSpPr>
        <p:spPr>
          <a:xfrm>
            <a:off x="762000" y="1981200"/>
            <a:ext cx="8077200" cy="4343400"/>
          </a:xfrm>
        </p:spPr>
        <p:txBody>
          <a:bodyPr>
            <a:normAutofit fontScale="92500"/>
          </a:bodyPr>
          <a:lstStyle/>
          <a:p>
            <a:pPr marL="457200" indent="-457200" algn="l">
              <a:buFont typeface="Arial" panose="020B0604020202020204" pitchFamily="34" charset="0"/>
              <a:buChar char="•"/>
            </a:pPr>
            <a:r>
              <a:rPr lang="en-US" dirty="0" smtClean="0">
                <a:solidFill>
                  <a:schemeClr val="tx1"/>
                </a:solidFill>
              </a:rPr>
              <a:t>Share information about </a:t>
            </a:r>
            <a:r>
              <a:rPr lang="en-US" i="1" dirty="0" smtClean="0">
                <a:solidFill>
                  <a:schemeClr val="tx1"/>
                </a:solidFill>
              </a:rPr>
              <a:t>MMSD Arts Education</a:t>
            </a:r>
            <a:r>
              <a:rPr lang="en-US" dirty="0" smtClean="0">
                <a:solidFill>
                  <a:schemeClr val="tx1"/>
                </a:solidFill>
              </a:rPr>
              <a:t> and </a:t>
            </a:r>
            <a:r>
              <a:rPr lang="en-US" i="1" dirty="0" smtClean="0">
                <a:solidFill>
                  <a:schemeClr val="tx1"/>
                </a:solidFill>
              </a:rPr>
              <a:t>Any Given Child Madison</a:t>
            </a:r>
          </a:p>
          <a:p>
            <a:pPr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Understand identification of Advanced Learners in MMSD (Advanced Learner Plan) and Tier 2/3 options</a:t>
            </a:r>
          </a:p>
          <a:p>
            <a:pPr algn="l"/>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Dialogue about identification and interventions</a:t>
            </a:r>
          </a:p>
          <a:p>
            <a:pPr algn="l"/>
            <a:endParaRPr lang="en-US" dirty="0" smtClean="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50840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295400"/>
            <a:ext cx="8686800" cy="5029200"/>
          </a:xfrm>
        </p:spPr>
        <p:txBody>
          <a:bodyPr>
            <a:normAutofit/>
          </a:bodyPr>
          <a:lstStyle/>
          <a:p>
            <a:r>
              <a:rPr lang="en-US" sz="3600" dirty="0" smtClean="0">
                <a:solidFill>
                  <a:srgbClr val="C00000"/>
                </a:solidFill>
                <a:latin typeface="Century Gothic"/>
                <a:cs typeface="Century Gothic"/>
              </a:rPr>
              <a:t>What is a Body of Evidence?</a:t>
            </a:r>
          </a:p>
          <a:p>
            <a:pPr algn="l"/>
            <a:endParaRPr lang="en-US" sz="3300" dirty="0" smtClean="0">
              <a:solidFill>
                <a:srgbClr val="C00000"/>
              </a:solidFill>
              <a:latin typeface="Century Gothic"/>
              <a:cs typeface="Century Gothic"/>
            </a:endParaRPr>
          </a:p>
          <a:p>
            <a:pPr algn="l"/>
            <a:endParaRPr lang="en-US" dirty="0" smtClean="0">
              <a:solidFill>
                <a:schemeClr val="tx1"/>
              </a:solidFill>
              <a:latin typeface="Century Gothic"/>
              <a:cs typeface="Century Gothic"/>
            </a:endParaRPr>
          </a:p>
          <a:p>
            <a:pPr algn="l"/>
            <a:endParaRPr lang="en-US" dirty="0" smtClean="0">
              <a:latin typeface="Century Gothic"/>
              <a:cs typeface="Century Gothic"/>
            </a:endParaRPr>
          </a:p>
          <a:p>
            <a:pPr marL="457200" indent="-457200" algn="l">
              <a:buFont typeface="Arial" panose="020B0604020202020204" pitchFamily="34" charset="0"/>
              <a:buChar char="•"/>
            </a:pPr>
            <a:endParaRPr lang="en-US" dirty="0">
              <a:latin typeface="Century Gothic"/>
              <a:cs typeface="Century Gothic"/>
            </a:endParaRPr>
          </a:p>
        </p:txBody>
      </p:sp>
      <p:pic>
        <p:nvPicPr>
          <p:cNvPr id="2" name="Picture 1" descr="Body of Evide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0"/>
            <a:ext cx="8119872" cy="5449824"/>
          </a:xfrm>
          <a:prstGeom prst="rect">
            <a:avLst/>
          </a:prstGeom>
        </p:spPr>
      </p:pic>
    </p:spTree>
    <p:extLst>
      <p:ext uri="{BB962C8B-B14F-4D97-AF65-F5344CB8AC3E}">
        <p14:creationId xmlns:p14="http://schemas.microsoft.com/office/powerpoint/2010/main" val="2972891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3-10 at 12.25.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 y="2209800"/>
            <a:ext cx="9144000" cy="2405701"/>
          </a:xfrm>
          <a:prstGeom prst="rect">
            <a:avLst/>
          </a:prstGeom>
        </p:spPr>
      </p:pic>
    </p:spTree>
    <p:extLst>
      <p:ext uri="{BB962C8B-B14F-4D97-AF65-F5344CB8AC3E}">
        <p14:creationId xmlns:p14="http://schemas.microsoft.com/office/powerpoint/2010/main" val="273467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10 at 12.25.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95400"/>
            <a:ext cx="6324600" cy="4985074"/>
          </a:xfrm>
          <a:prstGeom prst="rect">
            <a:avLst/>
          </a:prstGeom>
        </p:spPr>
      </p:pic>
    </p:spTree>
    <p:extLst>
      <p:ext uri="{BB962C8B-B14F-4D97-AF65-F5344CB8AC3E}">
        <p14:creationId xmlns:p14="http://schemas.microsoft.com/office/powerpoint/2010/main" val="286464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10 at 12.26.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6304415" cy="4932469"/>
          </a:xfrm>
          <a:prstGeom prst="rect">
            <a:avLst/>
          </a:prstGeom>
        </p:spPr>
      </p:pic>
    </p:spTree>
    <p:extLst>
      <p:ext uri="{BB962C8B-B14F-4D97-AF65-F5344CB8AC3E}">
        <p14:creationId xmlns:p14="http://schemas.microsoft.com/office/powerpoint/2010/main" val="3114563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3-10 at 12.26.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66800"/>
            <a:ext cx="4500886" cy="5422900"/>
          </a:xfrm>
          <a:prstGeom prst="rect">
            <a:avLst/>
          </a:prstGeom>
        </p:spPr>
      </p:pic>
    </p:spTree>
    <p:extLst>
      <p:ext uri="{BB962C8B-B14F-4D97-AF65-F5344CB8AC3E}">
        <p14:creationId xmlns:p14="http://schemas.microsoft.com/office/powerpoint/2010/main" val="2327423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3-10 at 12.26.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5220478" cy="4800600"/>
          </a:xfrm>
          <a:prstGeom prst="rect">
            <a:avLst/>
          </a:prstGeom>
        </p:spPr>
      </p:pic>
      <p:pic>
        <p:nvPicPr>
          <p:cNvPr id="4" name="Picture 3" descr="Screen Shot 2016-03-10 at 12.26.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5257800"/>
            <a:ext cx="3352800" cy="1239690"/>
          </a:xfrm>
          <a:prstGeom prst="rect">
            <a:avLst/>
          </a:prstGeom>
        </p:spPr>
      </p:pic>
    </p:spTree>
    <p:extLst>
      <p:ext uri="{BB962C8B-B14F-4D97-AF65-F5344CB8AC3E}">
        <p14:creationId xmlns:p14="http://schemas.microsoft.com/office/powerpoint/2010/main" val="169529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28600"/>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1">
                <a:solidFill>
                  <a:schemeClr val="dk1"/>
                </a:solidFill>
                <a:latin typeface="Calibri"/>
                <a:ea typeface="Calibri"/>
                <a:cs typeface="Calibri"/>
                <a:sym typeface="Calibri"/>
              </a:rPr>
              <a:t>Arts Participation by Race/Ethnicity</a:t>
            </a:r>
          </a:p>
        </p:txBody>
      </p:sp>
      <p:pic>
        <p:nvPicPr>
          <p:cNvPr id="176" name="Shape 176"/>
          <p:cNvPicPr preferRelativeResize="0"/>
          <p:nvPr/>
        </p:nvPicPr>
        <p:blipFill>
          <a:blip r:embed="rId3">
            <a:alphaModFix/>
          </a:blip>
          <a:stretch>
            <a:fillRect/>
          </a:stretch>
        </p:blipFill>
        <p:spPr>
          <a:xfrm>
            <a:off x="2235923" y="3377400"/>
            <a:ext cx="6196149" cy="2456950"/>
          </a:xfrm>
          <a:prstGeom prst="rect">
            <a:avLst/>
          </a:prstGeom>
          <a:noFill/>
          <a:ln>
            <a:noFill/>
          </a:ln>
        </p:spPr>
      </p:pic>
      <p:pic>
        <p:nvPicPr>
          <p:cNvPr id="177" name="Shape 177"/>
          <p:cNvPicPr preferRelativeResize="0"/>
          <p:nvPr/>
        </p:nvPicPr>
        <p:blipFill>
          <a:blip r:embed="rId4">
            <a:alphaModFix/>
          </a:blip>
          <a:stretch>
            <a:fillRect/>
          </a:stretch>
        </p:blipFill>
        <p:spPr>
          <a:xfrm>
            <a:off x="2235928" y="844250"/>
            <a:ext cx="6196147" cy="2456950"/>
          </a:xfrm>
          <a:prstGeom prst="rect">
            <a:avLst/>
          </a:prstGeom>
          <a:noFill/>
          <a:ln>
            <a:noFill/>
          </a:ln>
        </p:spPr>
      </p:pic>
      <p:sp>
        <p:nvSpPr>
          <p:cNvPr id="178" name="Shape 178"/>
          <p:cNvSpPr/>
          <p:nvPr/>
        </p:nvSpPr>
        <p:spPr>
          <a:xfrm>
            <a:off x="3855475" y="2336050"/>
            <a:ext cx="535199" cy="290099"/>
          </a:xfrm>
          <a:prstGeom prst="ellipse">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79" name="Shape 179"/>
          <p:cNvSpPr/>
          <p:nvPr/>
        </p:nvSpPr>
        <p:spPr>
          <a:xfrm>
            <a:off x="2674150" y="2373200"/>
            <a:ext cx="535199" cy="290099"/>
          </a:xfrm>
          <a:prstGeom prst="ellipse">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80" name="Shape 180"/>
          <p:cNvSpPr/>
          <p:nvPr/>
        </p:nvSpPr>
        <p:spPr>
          <a:xfrm>
            <a:off x="7543800" y="4605875"/>
            <a:ext cx="535199" cy="499525"/>
          </a:xfrm>
          <a:prstGeom prst="ellipse">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81" name="Shape 181"/>
          <p:cNvSpPr txBox="1"/>
          <p:nvPr/>
        </p:nvSpPr>
        <p:spPr>
          <a:xfrm>
            <a:off x="150300" y="1389250"/>
            <a:ext cx="2049900" cy="1745399"/>
          </a:xfrm>
          <a:prstGeom prst="rect">
            <a:avLst/>
          </a:prstGeom>
          <a:noFill/>
          <a:ln>
            <a:noFill/>
          </a:ln>
        </p:spPr>
        <p:txBody>
          <a:bodyPr lIns="91425" tIns="91425" rIns="91425" bIns="91425" anchor="t" anchorCtr="0">
            <a:noAutofit/>
          </a:bodyPr>
          <a:lstStyle/>
          <a:p>
            <a:pPr algn="ctr"/>
            <a:r>
              <a:rPr lang="en-US" sz="1400" kern="0" dirty="0">
                <a:solidFill>
                  <a:srgbClr val="000000"/>
                </a:solidFill>
                <a:cs typeface="Arial"/>
                <a:sym typeface="Arial"/>
                <a:rtl val="0"/>
              </a:rPr>
              <a:t>African-American students are overrepresented in choral/general music and underrepresented in instrumental music</a:t>
            </a:r>
          </a:p>
        </p:txBody>
      </p:sp>
      <p:sp>
        <p:nvSpPr>
          <p:cNvPr id="182" name="Shape 182"/>
          <p:cNvSpPr txBox="1"/>
          <p:nvPr/>
        </p:nvSpPr>
        <p:spPr>
          <a:xfrm>
            <a:off x="150300" y="3733800"/>
            <a:ext cx="2049900" cy="1402700"/>
          </a:xfrm>
          <a:prstGeom prst="rect">
            <a:avLst/>
          </a:prstGeom>
          <a:noFill/>
          <a:ln>
            <a:noFill/>
          </a:ln>
        </p:spPr>
        <p:txBody>
          <a:bodyPr lIns="91425" tIns="91425" rIns="91425" bIns="91425" anchor="t" anchorCtr="0">
            <a:noAutofit/>
          </a:bodyPr>
          <a:lstStyle/>
          <a:p>
            <a:pPr algn="ctr"/>
            <a:r>
              <a:rPr lang="en-US" sz="1400" kern="0" dirty="0" smtClean="0">
                <a:solidFill>
                  <a:srgbClr val="000000"/>
                </a:solidFill>
                <a:cs typeface="Arial"/>
                <a:sym typeface="Arial"/>
                <a:rtl val="0"/>
              </a:rPr>
              <a:t>African-American and Hispanic students are underrepresented in instrumental music, overrepresented in dance; </a:t>
            </a:r>
          </a:p>
          <a:p>
            <a:pPr algn="ctr"/>
            <a:r>
              <a:rPr lang="en-US" sz="1400" kern="0" dirty="0" smtClean="0">
                <a:solidFill>
                  <a:srgbClr val="000000"/>
                </a:solidFill>
                <a:cs typeface="Arial"/>
                <a:sym typeface="Arial"/>
                <a:rtl val="0"/>
              </a:rPr>
              <a:t>white students are overrepresented in all arts aside from dance</a:t>
            </a:r>
            <a:endParaRPr lang="en-US" sz="1400" kern="0" dirty="0">
              <a:solidFill>
                <a:srgbClr val="000000"/>
              </a:solidFill>
              <a:cs typeface="Arial"/>
              <a:sym typeface="Arial"/>
              <a:rtl val="0"/>
            </a:endParaRPr>
          </a:p>
        </p:txBody>
      </p:sp>
      <p:sp>
        <p:nvSpPr>
          <p:cNvPr id="11" name="Shape 180"/>
          <p:cNvSpPr/>
          <p:nvPr/>
        </p:nvSpPr>
        <p:spPr>
          <a:xfrm>
            <a:off x="2590800" y="4769500"/>
            <a:ext cx="535199" cy="412100"/>
          </a:xfrm>
          <a:prstGeom prst="ellipse">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12" name="Shape 180"/>
          <p:cNvSpPr/>
          <p:nvPr/>
        </p:nvSpPr>
        <p:spPr>
          <a:xfrm>
            <a:off x="4572000" y="4975550"/>
            <a:ext cx="535199" cy="237150"/>
          </a:xfrm>
          <a:prstGeom prst="ellipse">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Tree>
    <p:extLst>
      <p:ext uri="{BB962C8B-B14F-4D97-AF65-F5344CB8AC3E}">
        <p14:creationId xmlns:p14="http://schemas.microsoft.com/office/powerpoint/2010/main" val="2940980439"/>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806700"/>
            <a:ext cx="8224837" cy="306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7315729"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1" name="Shape 121"/>
          <p:cNvSpPr txBox="1">
            <a:spLocks noGrp="1"/>
          </p:cNvSpPr>
          <p:nvPr>
            <p:ph type="title"/>
          </p:nvPr>
        </p:nvSpPr>
        <p:spPr>
          <a:xfrm>
            <a:off x="457200" y="-76200"/>
            <a:ext cx="8229600" cy="1143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1" i="0" u="none" strike="noStrike" cap="none" baseline="0" dirty="0" smtClean="0">
                <a:solidFill>
                  <a:schemeClr val="dk1"/>
                </a:solidFill>
                <a:latin typeface="Calibri"/>
                <a:ea typeface="Calibri"/>
                <a:cs typeface="Calibri"/>
                <a:sym typeface="Calibri"/>
                <a:rtl val="0"/>
              </a:rPr>
              <a:t>Any Music</a:t>
            </a:r>
            <a:br>
              <a:rPr lang="en-US" sz="4400" b="1" i="0" u="none" strike="noStrike" cap="none" baseline="0" dirty="0" smtClean="0">
                <a:solidFill>
                  <a:schemeClr val="dk1"/>
                </a:solidFill>
                <a:latin typeface="Calibri"/>
                <a:ea typeface="Calibri"/>
                <a:cs typeface="Calibri"/>
                <a:sym typeface="Calibri"/>
                <a:rtl val="0"/>
              </a:rPr>
            </a:br>
            <a:endParaRPr lang="en-US" sz="2400" b="1" i="0" u="none" strike="noStrike" cap="none" baseline="0" dirty="0">
              <a:solidFill>
                <a:schemeClr val="dk1"/>
              </a:solidFill>
              <a:latin typeface="Calibri"/>
              <a:ea typeface="Calibri"/>
              <a:cs typeface="Calibri"/>
              <a:sym typeface="Calibri"/>
              <a:rtl val="0"/>
            </a:endParaRPr>
          </a:p>
        </p:txBody>
      </p:sp>
      <p:sp>
        <p:nvSpPr>
          <p:cNvPr id="6" name="Shape 91"/>
          <p:cNvSpPr txBox="1"/>
          <p:nvPr/>
        </p:nvSpPr>
        <p:spPr>
          <a:xfrm>
            <a:off x="152400" y="228601"/>
            <a:ext cx="1752600" cy="762000"/>
          </a:xfrm>
          <a:prstGeom prst="rect">
            <a:avLst/>
          </a:prstGeom>
          <a:noFill/>
          <a:ln>
            <a:noFill/>
          </a:ln>
        </p:spPr>
        <p:txBody>
          <a:bodyPr lIns="91425" tIns="45700" rIns="91425" bIns="45700" anchor="t" anchorCtr="0">
            <a:noAutofit/>
          </a:bodyPr>
          <a:lstStyle/>
          <a:p>
            <a:pPr algn="ctr">
              <a:buClr>
                <a:srgbClr val="000000"/>
              </a:buClr>
              <a:buSzPct val="25000"/>
              <a:buFont typeface="Cabin"/>
              <a:buNone/>
            </a:pPr>
            <a:r>
              <a:rPr lang="en-US" sz="1400" kern="0" dirty="0" smtClean="0">
                <a:solidFill>
                  <a:srgbClr val="000000"/>
                </a:solidFill>
                <a:latin typeface="Cabin"/>
                <a:ea typeface="Cabin"/>
                <a:cs typeface="Cabin"/>
                <a:sym typeface="Cabin"/>
                <a:rtl val="0"/>
              </a:rPr>
              <a:t>Large drop-off in participation from Grades 6-9</a:t>
            </a:r>
            <a:endParaRPr lang="en-US" sz="1400" kern="0" dirty="0">
              <a:solidFill>
                <a:srgbClr val="000000"/>
              </a:solidFill>
              <a:latin typeface="Cabin"/>
              <a:ea typeface="Cabin"/>
              <a:cs typeface="Cabin"/>
              <a:sym typeface="Cabin"/>
              <a:rtl val="0"/>
            </a:endParaRPr>
          </a:p>
        </p:txBody>
      </p:sp>
      <p:sp>
        <p:nvSpPr>
          <p:cNvPr id="7" name="Oval 6"/>
          <p:cNvSpPr/>
          <p:nvPr/>
        </p:nvSpPr>
        <p:spPr>
          <a:xfrm rot="713402">
            <a:off x="4323231" y="1414596"/>
            <a:ext cx="1644367" cy="42921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srgbClr val="FFFFFF"/>
              </a:solidFill>
              <a:sym typeface="Arial"/>
              <a:rtl val="0"/>
            </a:endParaRPr>
          </a:p>
        </p:txBody>
      </p:sp>
      <p:sp>
        <p:nvSpPr>
          <p:cNvPr id="8" name="Shape 91"/>
          <p:cNvSpPr txBox="1"/>
          <p:nvPr/>
        </p:nvSpPr>
        <p:spPr>
          <a:xfrm>
            <a:off x="5943599" y="3392269"/>
            <a:ext cx="3048001" cy="646331"/>
          </a:xfrm>
          <a:prstGeom prst="rect">
            <a:avLst/>
          </a:prstGeom>
          <a:noFill/>
          <a:ln>
            <a:noFill/>
          </a:ln>
        </p:spPr>
        <p:txBody>
          <a:bodyPr lIns="91425" tIns="45700" rIns="91425" bIns="45700" anchor="t" anchorCtr="0">
            <a:noAutofit/>
          </a:bodyPr>
          <a:lstStyle/>
          <a:p>
            <a:pPr algn="ctr">
              <a:buClr>
                <a:srgbClr val="000000"/>
              </a:buClr>
              <a:buSzPct val="25000"/>
              <a:buFont typeface="Cabin"/>
              <a:buNone/>
            </a:pPr>
            <a:r>
              <a:rPr lang="en-US" sz="1400" kern="0" dirty="0" smtClean="0">
                <a:solidFill>
                  <a:srgbClr val="000000"/>
                </a:solidFill>
                <a:latin typeface="Cabin"/>
                <a:ea typeface="Cabin"/>
                <a:cs typeface="Cabin"/>
                <a:sym typeface="Cabin"/>
                <a:rtl val="0"/>
              </a:rPr>
              <a:t>Participation low in HS,</a:t>
            </a:r>
          </a:p>
          <a:p>
            <a:pPr algn="ctr">
              <a:buClr>
                <a:srgbClr val="000000"/>
              </a:buClr>
              <a:buSzPct val="25000"/>
              <a:buFont typeface="Cabin"/>
              <a:buNone/>
            </a:pPr>
            <a:r>
              <a:rPr lang="en-US" sz="1400" kern="0" dirty="0" smtClean="0">
                <a:solidFill>
                  <a:srgbClr val="000000"/>
                </a:solidFill>
                <a:latin typeface="Cabin"/>
                <a:ea typeface="Cabin"/>
                <a:cs typeface="Cabin"/>
                <a:sym typeface="Cabin"/>
                <a:rtl val="0"/>
              </a:rPr>
              <a:t>Gaps between racial/ethnic groups</a:t>
            </a:r>
            <a:endParaRPr lang="en-US" sz="1400" kern="0" dirty="0">
              <a:solidFill>
                <a:srgbClr val="000000"/>
              </a:solidFill>
              <a:latin typeface="Cabin"/>
              <a:ea typeface="Cabin"/>
              <a:cs typeface="Cabin"/>
              <a:sym typeface="Cabin"/>
              <a:rtl val="0"/>
            </a:endParaRPr>
          </a:p>
        </p:txBody>
      </p:sp>
    </p:spTree>
    <p:extLst>
      <p:ext uri="{BB962C8B-B14F-4D97-AF65-F5344CB8AC3E}">
        <p14:creationId xmlns:p14="http://schemas.microsoft.com/office/powerpoint/2010/main" val="124671099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rmAutofit/>
          </a:bodyPr>
          <a:lstStyle/>
          <a:p>
            <a:pPr marL="0" indent="0" algn="ctr">
              <a:buNone/>
            </a:pPr>
            <a:endParaRPr lang="es-MX" sz="2800" dirty="0" smtClean="0">
              <a:solidFill>
                <a:schemeClr val="tx2">
                  <a:lumMod val="60000"/>
                  <a:lumOff val="40000"/>
                </a:schemeClr>
              </a:solidFill>
            </a:endParaRPr>
          </a:p>
          <a:p>
            <a:pPr marL="0" indent="0" algn="ctr">
              <a:buNone/>
            </a:pPr>
            <a:r>
              <a:rPr lang="es-MX" sz="6600" b="1" dirty="0" smtClean="0">
                <a:solidFill>
                  <a:srgbClr val="C00000"/>
                </a:solidFill>
              </a:rPr>
              <a:t>What do YOU think?</a:t>
            </a:r>
            <a:endParaRPr lang="es-MX" sz="6600" b="1" dirty="0">
              <a:solidFill>
                <a:srgbClr val="C00000"/>
              </a:solidFill>
            </a:endParaRPr>
          </a:p>
        </p:txBody>
      </p:sp>
      <p:pic>
        <p:nvPicPr>
          <p:cNvPr id="2050" name="Picture 2" descr="https://encrypted-tbn3.gstatic.com/images?q=tbn:ANd9GcRdF6VhCqK2RRzKyJJoX7tzxo5xhdlCTdTXOzJNtdGbAVhTyl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62200"/>
            <a:ext cx="28194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8600" y="5105400"/>
            <a:ext cx="8229600" cy="1446550"/>
          </a:xfrm>
          <a:prstGeom prst="rect">
            <a:avLst/>
          </a:prstGeom>
        </p:spPr>
        <p:txBody>
          <a:bodyPr wrap="square">
            <a:spAutoFit/>
          </a:bodyPr>
          <a:lstStyle/>
          <a:p>
            <a:pPr algn="ctr"/>
            <a:r>
              <a:rPr lang="es-MX" sz="4400" b="1" dirty="0" smtClean="0">
                <a:solidFill>
                  <a:srgbClr val="C00000"/>
                </a:solidFill>
              </a:rPr>
              <a:t>IDENTIFICATION AND INTERVENTIONS</a:t>
            </a:r>
            <a:endParaRPr lang="es-MX" sz="4400" b="1" dirty="0">
              <a:solidFill>
                <a:srgbClr val="C00000"/>
              </a:solidFill>
            </a:endParaRPr>
          </a:p>
        </p:txBody>
      </p:sp>
    </p:spTree>
    <p:extLst>
      <p:ext uri="{BB962C8B-B14F-4D97-AF65-F5344CB8AC3E}">
        <p14:creationId xmlns:p14="http://schemas.microsoft.com/office/powerpoint/2010/main" val="1326553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1066800"/>
          </a:xfrm>
        </p:spPr>
        <p:txBody>
          <a:bodyPr/>
          <a:lstStyle/>
          <a:p>
            <a:r>
              <a:rPr lang="en-US" b="1" dirty="0" smtClean="0">
                <a:solidFill>
                  <a:srgbClr val="C00000"/>
                </a:solidFill>
                <a:latin typeface="Century Gothic" panose="020B0502020202020204" pitchFamily="34" charset="0"/>
              </a:rPr>
              <a:t>CONTACT INFO</a:t>
            </a:r>
            <a:endParaRPr lang="en-US" b="1" dirty="0">
              <a:solidFill>
                <a:srgbClr val="C00000"/>
              </a:solidFill>
              <a:latin typeface="Century Gothic" panose="020B0502020202020204" pitchFamily="34" charset="0"/>
            </a:endParaRPr>
          </a:p>
        </p:txBody>
      </p:sp>
      <p:sp>
        <p:nvSpPr>
          <p:cNvPr id="6" name="Content Placeholder 5"/>
          <p:cNvSpPr>
            <a:spLocks noGrp="1"/>
          </p:cNvSpPr>
          <p:nvPr>
            <p:ph sz="half" idx="2"/>
          </p:nvPr>
        </p:nvSpPr>
        <p:spPr>
          <a:xfrm>
            <a:off x="1600200" y="2743200"/>
            <a:ext cx="6096000" cy="3951288"/>
          </a:xfrm>
        </p:spPr>
        <p:txBody>
          <a:bodyPr>
            <a:normAutofit/>
          </a:bodyPr>
          <a:lstStyle/>
          <a:p>
            <a:pPr marL="0" indent="0">
              <a:buNone/>
            </a:pPr>
            <a:r>
              <a:rPr lang="es-MX" sz="3200" dirty="0">
                <a:latin typeface="Century Gothic" panose="020B0502020202020204" pitchFamily="34" charset="0"/>
              </a:rPr>
              <a:t>Laurie </a:t>
            </a:r>
            <a:r>
              <a:rPr lang="es-MX" sz="3200" dirty="0" err="1">
                <a:latin typeface="Century Gothic" panose="020B0502020202020204" pitchFamily="34" charset="0"/>
              </a:rPr>
              <a:t>Fellenz</a:t>
            </a:r>
            <a:endParaRPr lang="es-MX" sz="3200" dirty="0">
              <a:latin typeface="Century Gothic" panose="020B0502020202020204" pitchFamily="34" charset="0"/>
            </a:endParaRPr>
          </a:p>
          <a:p>
            <a:pPr marL="0" indent="0">
              <a:buNone/>
            </a:pPr>
            <a:r>
              <a:rPr lang="es-MX" sz="3200" dirty="0" err="1" smtClean="0">
                <a:latin typeface="Century Gothic" panose="020B0502020202020204" pitchFamily="34" charset="0"/>
              </a:rPr>
              <a:t>Arts</a:t>
            </a:r>
            <a:r>
              <a:rPr lang="es-MX" sz="3200" dirty="0" smtClean="0">
                <a:latin typeface="Century Gothic" panose="020B0502020202020204" pitchFamily="34" charset="0"/>
              </a:rPr>
              <a:t> </a:t>
            </a:r>
            <a:r>
              <a:rPr lang="es-MX" sz="3200" dirty="0" err="1" smtClean="0">
                <a:latin typeface="Century Gothic" panose="020B0502020202020204" pitchFamily="34" charset="0"/>
              </a:rPr>
              <a:t>Education</a:t>
            </a:r>
            <a:r>
              <a:rPr lang="es-MX" sz="3200" dirty="0" smtClean="0">
                <a:latin typeface="Century Gothic" panose="020B0502020202020204" pitchFamily="34" charset="0"/>
              </a:rPr>
              <a:t> </a:t>
            </a:r>
            <a:r>
              <a:rPr lang="es-MX" sz="3200" dirty="0" err="1" smtClean="0">
                <a:latin typeface="Century Gothic" panose="020B0502020202020204" pitchFamily="34" charset="0"/>
              </a:rPr>
              <a:t>Coordinator</a:t>
            </a:r>
            <a:endParaRPr lang="es-MX" sz="3200" dirty="0">
              <a:latin typeface="Century Gothic" panose="020B0502020202020204" pitchFamily="34" charset="0"/>
            </a:endParaRPr>
          </a:p>
          <a:p>
            <a:pPr marL="0" indent="0">
              <a:buNone/>
            </a:pPr>
            <a:r>
              <a:rPr lang="es-MX" sz="3200" dirty="0">
                <a:latin typeface="Century Gothic" panose="020B0502020202020204" pitchFamily="34" charset="0"/>
              </a:rPr>
              <a:t>608-663-5227</a:t>
            </a:r>
          </a:p>
          <a:p>
            <a:pPr marL="0" indent="0">
              <a:buNone/>
            </a:pPr>
            <a:r>
              <a:rPr lang="es-MX" sz="3200" dirty="0">
                <a:latin typeface="Century Gothic" panose="020B0502020202020204" pitchFamily="34" charset="0"/>
              </a:rPr>
              <a:t>lfellenz@madison.k12.wi.us</a:t>
            </a:r>
          </a:p>
          <a:p>
            <a:pPr marL="0"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7090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2514600"/>
          </a:xfrm>
        </p:spPr>
        <p:txBody>
          <a:bodyPr>
            <a:normAutofit/>
          </a:bodyPr>
          <a:lstStyle/>
          <a:p>
            <a:pPr lvl="0"/>
            <a:r>
              <a:rPr lang="en-US" sz="1800" dirty="0" smtClean="0">
                <a:solidFill>
                  <a:srgbClr val="0F4C95"/>
                </a:solidFill>
              </a:rPr>
              <a:t/>
            </a:r>
            <a:br>
              <a:rPr lang="en-US" sz="1800" dirty="0" smtClean="0">
                <a:solidFill>
                  <a:srgbClr val="0F4C95"/>
                </a:solidFill>
              </a:rPr>
            </a:br>
            <a:r>
              <a:rPr lang="en-US" sz="1800" dirty="0">
                <a:solidFill>
                  <a:srgbClr val="FF0000"/>
                </a:solidFill>
              </a:rPr>
              <a:t/>
            </a:r>
            <a:br>
              <a:rPr lang="en-US" sz="1800" dirty="0">
                <a:solidFill>
                  <a:srgbClr val="FF0000"/>
                </a:solidFill>
              </a:rPr>
            </a:br>
            <a:endParaRPr lang="en-US" sz="1800" dirty="0">
              <a:solidFill>
                <a:srgbClr val="FF0000"/>
              </a:solidFill>
            </a:endParaRPr>
          </a:p>
        </p:txBody>
      </p:sp>
      <p:sp>
        <p:nvSpPr>
          <p:cNvPr id="7" name="TextBox 6"/>
          <p:cNvSpPr txBox="1"/>
          <p:nvPr/>
        </p:nvSpPr>
        <p:spPr>
          <a:xfrm>
            <a:off x="304800" y="2971800"/>
            <a:ext cx="4419600" cy="2800767"/>
          </a:xfrm>
          <a:prstGeom prst="rect">
            <a:avLst/>
          </a:prstGeom>
          <a:noFill/>
        </p:spPr>
        <p:txBody>
          <a:bodyPr wrap="square" rtlCol="0">
            <a:spAutoFit/>
          </a:bodyPr>
          <a:lstStyle/>
          <a:p>
            <a:pPr marL="342900" indent="-342900" fontAlgn="auto">
              <a:spcBef>
                <a:spcPts val="0"/>
              </a:spcBef>
              <a:spcAft>
                <a:spcPts val="0"/>
              </a:spcAft>
              <a:buFontTx/>
              <a:buAutoNum type="arabicPeriod"/>
            </a:pPr>
            <a:r>
              <a:rPr lang="en-US" sz="2000" dirty="0" smtClean="0">
                <a:solidFill>
                  <a:prstClr val="black"/>
                </a:solidFill>
                <a:latin typeface="Century Gothic"/>
                <a:ea typeface="+mn-ea"/>
              </a:rPr>
              <a:t>What is </a:t>
            </a:r>
            <a:r>
              <a:rPr lang="en-US" sz="2000" b="1" dirty="0" smtClean="0">
                <a:solidFill>
                  <a:prstClr val="black"/>
                </a:solidFill>
                <a:latin typeface="Century Gothic"/>
                <a:ea typeface="+mn-ea"/>
              </a:rPr>
              <a:t>one word</a:t>
            </a:r>
            <a:r>
              <a:rPr lang="en-US" sz="2000" dirty="0" smtClean="0">
                <a:solidFill>
                  <a:prstClr val="black"/>
                </a:solidFill>
                <a:latin typeface="Century Gothic"/>
                <a:ea typeface="+mn-ea"/>
              </a:rPr>
              <a:t> you would use to </a:t>
            </a:r>
            <a:r>
              <a:rPr lang="en-US" sz="2000" b="1" dirty="0" smtClean="0">
                <a:solidFill>
                  <a:schemeClr val="bg2">
                    <a:lumMod val="50000"/>
                  </a:schemeClr>
                </a:solidFill>
                <a:latin typeface="Century Gothic"/>
                <a:ea typeface="+mn-ea"/>
              </a:rPr>
              <a:t>describe that experience</a:t>
            </a:r>
            <a:r>
              <a:rPr lang="en-US" sz="2000" dirty="0" smtClean="0">
                <a:solidFill>
                  <a:prstClr val="black"/>
                </a:solidFill>
                <a:latin typeface="Century Gothic"/>
                <a:ea typeface="+mn-ea"/>
              </a:rPr>
              <a:t>?</a:t>
            </a:r>
          </a:p>
          <a:p>
            <a:pPr marL="342900" indent="-342900" fontAlgn="auto">
              <a:spcBef>
                <a:spcPts val="0"/>
              </a:spcBef>
              <a:spcAft>
                <a:spcPts val="0"/>
              </a:spcAft>
              <a:buFontTx/>
              <a:buAutoNum type="arabicPeriod"/>
            </a:pPr>
            <a:endParaRPr lang="en-US" sz="2000" dirty="0" smtClean="0">
              <a:solidFill>
                <a:prstClr val="black"/>
              </a:solidFill>
              <a:latin typeface="Century Gothic"/>
              <a:ea typeface="+mn-ea"/>
            </a:endParaRPr>
          </a:p>
          <a:p>
            <a:pPr marL="342900" indent="-342900" fontAlgn="auto">
              <a:spcBef>
                <a:spcPts val="0"/>
              </a:spcBef>
              <a:spcAft>
                <a:spcPts val="0"/>
              </a:spcAft>
              <a:buFontTx/>
              <a:buAutoNum type="arabicPeriod"/>
            </a:pPr>
            <a:r>
              <a:rPr lang="en-US" sz="2000" dirty="0" smtClean="0">
                <a:solidFill>
                  <a:prstClr val="black"/>
                </a:solidFill>
                <a:latin typeface="Century Gothic"/>
                <a:ea typeface="+mn-ea"/>
              </a:rPr>
              <a:t>What is </a:t>
            </a:r>
            <a:r>
              <a:rPr lang="en-US" sz="2000" b="1" dirty="0" smtClean="0">
                <a:solidFill>
                  <a:prstClr val="black"/>
                </a:solidFill>
                <a:latin typeface="Century Gothic"/>
                <a:ea typeface="+mn-ea"/>
              </a:rPr>
              <a:t>one word</a:t>
            </a:r>
            <a:r>
              <a:rPr lang="en-US" sz="2000" dirty="0" smtClean="0">
                <a:solidFill>
                  <a:prstClr val="black"/>
                </a:solidFill>
                <a:latin typeface="Century Gothic"/>
                <a:ea typeface="+mn-ea"/>
              </a:rPr>
              <a:t> you would use to describe the </a:t>
            </a:r>
            <a:r>
              <a:rPr lang="en-US" sz="2000" b="1" dirty="0" smtClean="0">
                <a:solidFill>
                  <a:schemeClr val="bg2">
                    <a:lumMod val="50000"/>
                  </a:schemeClr>
                </a:solidFill>
                <a:latin typeface="Century Gothic"/>
                <a:ea typeface="+mn-ea"/>
              </a:rPr>
              <a:t>impact of that experience </a:t>
            </a:r>
            <a:r>
              <a:rPr lang="en-US" sz="2000" dirty="0" smtClean="0">
                <a:solidFill>
                  <a:prstClr val="black"/>
                </a:solidFill>
                <a:latin typeface="Century Gothic"/>
                <a:ea typeface="+mn-ea"/>
              </a:rPr>
              <a:t>on you?</a:t>
            </a:r>
          </a:p>
          <a:p>
            <a:pPr marL="342900" indent="-342900" fontAlgn="auto">
              <a:spcBef>
                <a:spcPts val="0"/>
              </a:spcBef>
              <a:spcAft>
                <a:spcPts val="0"/>
              </a:spcAft>
              <a:buFontTx/>
              <a:buAutoNum type="arabicPeriod"/>
            </a:pPr>
            <a:endParaRPr lang="en-US" sz="1800" dirty="0" smtClean="0">
              <a:solidFill>
                <a:prstClr val="black"/>
              </a:solidFill>
              <a:latin typeface="Century Gothic"/>
              <a:ea typeface="+mn-ea"/>
            </a:endParaRPr>
          </a:p>
          <a:p>
            <a:pPr marL="800100" lvl="1" indent="-342900" fontAlgn="auto">
              <a:spcBef>
                <a:spcPts val="0"/>
              </a:spcBef>
              <a:spcAft>
                <a:spcPts val="0"/>
              </a:spcAft>
              <a:buFontTx/>
              <a:buAutoNum type="arabicPeriod"/>
            </a:pPr>
            <a:endParaRPr lang="en-US" sz="1800" dirty="0" smtClean="0">
              <a:solidFill>
                <a:prstClr val="black"/>
              </a:solidFill>
              <a:latin typeface="Century Gothic"/>
              <a:ea typeface="+mn-ea"/>
            </a:endParaRPr>
          </a:p>
        </p:txBody>
      </p:sp>
      <p:sp>
        <p:nvSpPr>
          <p:cNvPr id="9" name="TextBox 8"/>
          <p:cNvSpPr txBox="1"/>
          <p:nvPr/>
        </p:nvSpPr>
        <p:spPr>
          <a:xfrm>
            <a:off x="808182" y="1524000"/>
            <a:ext cx="7543800" cy="861774"/>
          </a:xfrm>
          <a:prstGeom prst="rect">
            <a:avLst/>
          </a:prstGeom>
          <a:noFill/>
        </p:spPr>
        <p:txBody>
          <a:bodyPr wrap="square" rtlCol="0">
            <a:spAutoFit/>
          </a:bodyPr>
          <a:lstStyle/>
          <a:p>
            <a:pPr algn="ctr" fontAlgn="auto">
              <a:spcBef>
                <a:spcPts val="0"/>
              </a:spcBef>
              <a:spcAft>
                <a:spcPts val="0"/>
              </a:spcAft>
            </a:pPr>
            <a:r>
              <a:rPr lang="en-US" sz="2500" b="1" dirty="0" smtClean="0">
                <a:solidFill>
                  <a:prstClr val="black"/>
                </a:solidFill>
                <a:latin typeface="Century Gothic"/>
                <a:ea typeface="+mn-ea"/>
                <a:cs typeface="Arial" panose="020B0604020202020204" pitchFamily="34" charset="0"/>
              </a:rPr>
              <a:t>Think about the best arts education experience you ever had…</a:t>
            </a:r>
            <a:endParaRPr lang="en-US" sz="2500" b="1" dirty="0">
              <a:solidFill>
                <a:prstClr val="black"/>
              </a:solidFill>
              <a:latin typeface="Century Gothic"/>
              <a:ea typeface="+mn-ea"/>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5029200" y="2895600"/>
            <a:ext cx="3741033" cy="2890798"/>
          </a:xfrm>
          <a:prstGeom prst="rect">
            <a:avLst/>
          </a:prstGeom>
        </p:spPr>
      </p:pic>
    </p:spTree>
    <p:extLst>
      <p:ext uri="{BB962C8B-B14F-4D97-AF65-F5344CB8AC3E}">
        <p14:creationId xmlns:p14="http://schemas.microsoft.com/office/powerpoint/2010/main" val="2728455223"/>
      </p:ext>
    </p:extLst>
  </p:cSld>
  <p:clrMapOvr>
    <a:masterClrMapping/>
  </p:clrMapOvr>
  <mc:AlternateContent xmlns:mc="http://schemas.openxmlformats.org/markup-compatibility/2006" xmlns:p14="http://schemas.microsoft.com/office/powerpoint/2010/main">
    <mc:Choice Requires="p14">
      <p:transition spd="slow" p14:dur="2000" advTm="21038"/>
    </mc:Choice>
    <mc:Fallback xmlns="">
      <p:transition spd="slow" advTm="210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953000"/>
            <a:ext cx="8763000" cy="1219200"/>
          </a:xfrm>
        </p:spPr>
        <p:txBody>
          <a:bodyPr>
            <a:normAutofit/>
          </a:bodyPr>
          <a:lstStyle/>
          <a:p>
            <a:r>
              <a:rPr lang="en-US" dirty="0" smtClean="0">
                <a:latin typeface="Century Gothic" panose="020B0502020202020204" pitchFamily="34" charset="0"/>
              </a:rPr>
              <a:t>CURRICULUM AND INSTRUCTION DEPARTMENT</a:t>
            </a:r>
          </a:p>
          <a:p>
            <a:endParaRPr lang="en-US" dirty="0">
              <a:latin typeface="Century Gothic" panose="020B0502020202020204" pitchFamily="34" charset="0"/>
            </a:endParaRPr>
          </a:p>
        </p:txBody>
      </p:sp>
      <p:pic>
        <p:nvPicPr>
          <p:cNvPr id="6" name="Picture 5" descr="Screen Shot 2016-03-10 at 12.02.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524000"/>
            <a:ext cx="3327400" cy="1638300"/>
          </a:xfrm>
          <a:prstGeom prst="rect">
            <a:avLst/>
          </a:prstGeom>
        </p:spPr>
      </p:pic>
      <p:pic>
        <p:nvPicPr>
          <p:cNvPr id="8" name="Shape 268"/>
          <p:cNvPicPr preferRelativeResize="0"/>
          <p:nvPr/>
        </p:nvPicPr>
        <p:blipFill>
          <a:blip r:embed="rId3">
            <a:alphaModFix/>
          </a:blip>
          <a:stretch>
            <a:fillRect/>
          </a:stretch>
        </p:blipFill>
        <p:spPr>
          <a:xfrm>
            <a:off x="3657600" y="3200400"/>
            <a:ext cx="1828800" cy="990600"/>
          </a:xfrm>
          <a:prstGeom prst="rect">
            <a:avLst/>
          </a:prstGeom>
          <a:noFill/>
          <a:ln>
            <a:noFill/>
          </a:ln>
        </p:spPr>
      </p:pic>
    </p:spTree>
    <p:extLst>
      <p:ext uri="{BB962C8B-B14F-4D97-AF65-F5344CB8AC3E}">
        <p14:creationId xmlns:p14="http://schemas.microsoft.com/office/powerpoint/2010/main" val="214916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62175" y="1828800"/>
            <a:ext cx="8229600" cy="4191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dirty="0" smtClean="0">
                <a:solidFill>
                  <a:srgbClr val="C00000"/>
                </a:solidFill>
                <a:latin typeface="Century Gothic" panose="020B0502020202020204" pitchFamily="34" charset="0"/>
                <a:ea typeface="Calibri"/>
                <a:cs typeface="Calibri"/>
                <a:sym typeface="Calibri"/>
                <a:rtl val="0"/>
              </a:rPr>
              <a:t>Priority </a:t>
            </a:r>
            <a:r>
              <a:rPr lang="en-US" sz="2800" b="1" i="0" u="none" strike="noStrike" cap="none" baseline="0" dirty="0">
                <a:solidFill>
                  <a:srgbClr val="C00000"/>
                </a:solidFill>
                <a:latin typeface="Century Gothic" panose="020B0502020202020204" pitchFamily="34" charset="0"/>
                <a:ea typeface="Calibri"/>
                <a:cs typeface="Calibri"/>
                <a:sym typeface="Calibri"/>
                <a:rtl val="0"/>
              </a:rPr>
              <a:t>Area 1: Coherent Instruction</a:t>
            </a:r>
          </a:p>
          <a:p>
            <a:pPr marL="0" marR="0" lvl="0" indent="0" algn="ctr" rtl="0">
              <a:lnSpc>
                <a:spcPct val="100000"/>
              </a:lnSpc>
              <a:spcBef>
                <a:spcPts val="0"/>
              </a:spcBef>
              <a:spcAft>
                <a:spcPts val="0"/>
              </a:spcAft>
              <a:buClr>
                <a:schemeClr val="dk1"/>
              </a:buClr>
              <a:buFont typeface="Calibri"/>
              <a:buNone/>
            </a:pPr>
            <a:endParaRPr sz="2800" b="0" i="0" u="none" strike="noStrike" cap="none" baseline="0" dirty="0">
              <a:solidFill>
                <a:schemeClr val="dk1"/>
              </a:solidFill>
              <a:latin typeface="Century Gothic" panose="020B0502020202020204" pitchFamily="34" charset="0"/>
              <a:ea typeface="Calibri"/>
              <a:cs typeface="Calibri"/>
              <a:sym typeface="Calibri"/>
              <a:rtl val="0"/>
            </a:endParaRPr>
          </a:p>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entury Gothic" panose="020B0502020202020204" pitchFamily="34" charset="0"/>
                <a:ea typeface="Calibri"/>
                <a:cs typeface="Calibri"/>
                <a:sym typeface="Calibri"/>
                <a:rtl val="0"/>
              </a:rPr>
              <a:t>Provide every student with </a:t>
            </a:r>
            <a:r>
              <a:rPr lang="en-US" sz="2800" b="1" i="0" u="sng" strike="noStrike" cap="none" baseline="0" dirty="0">
                <a:solidFill>
                  <a:schemeClr val="dk1"/>
                </a:solidFill>
                <a:latin typeface="Century Gothic" panose="020B0502020202020204" pitchFamily="34" charset="0"/>
                <a:ea typeface="Calibri"/>
                <a:cs typeface="Calibri"/>
                <a:sym typeface="Calibri"/>
                <a:rtl val="0"/>
              </a:rPr>
              <a:t>well-rounded</a:t>
            </a:r>
            <a:r>
              <a:rPr lang="en-US" sz="2800" b="0" i="0" u="none" strike="noStrike" cap="none" baseline="0" dirty="0">
                <a:solidFill>
                  <a:schemeClr val="dk1"/>
                </a:solidFill>
                <a:latin typeface="Century Gothic" panose="020B0502020202020204" pitchFamily="34" charset="0"/>
                <a:ea typeface="Calibri"/>
                <a:cs typeface="Calibri"/>
                <a:sym typeface="Calibri"/>
                <a:rtl val="0"/>
              </a:rPr>
              <a:t>, culturally responsive and coherent instruction that leads to college, career and </a:t>
            </a:r>
            <a:r>
              <a:rPr lang="en-US" sz="2800" b="0" i="0" u="none" strike="noStrike" cap="none" baseline="0" dirty="0" smtClean="0">
                <a:solidFill>
                  <a:schemeClr val="dk1"/>
                </a:solidFill>
                <a:latin typeface="Century Gothic" panose="020B0502020202020204" pitchFamily="34" charset="0"/>
                <a:ea typeface="Calibri"/>
                <a:cs typeface="Calibri"/>
                <a:sym typeface="Calibri"/>
                <a:rtl val="0"/>
              </a:rPr>
              <a:t/>
            </a:r>
            <a:br>
              <a:rPr lang="en-US" sz="2800" b="0" i="0" u="none" strike="noStrike" cap="none" baseline="0" dirty="0" smtClean="0">
                <a:solidFill>
                  <a:schemeClr val="dk1"/>
                </a:solidFill>
                <a:latin typeface="Century Gothic" panose="020B0502020202020204" pitchFamily="34" charset="0"/>
                <a:ea typeface="Calibri"/>
                <a:cs typeface="Calibri"/>
                <a:sym typeface="Calibri"/>
                <a:rtl val="0"/>
              </a:rPr>
            </a:br>
            <a:r>
              <a:rPr lang="en-US" sz="2800" b="0" i="0" u="none" strike="noStrike" cap="none" baseline="0" dirty="0" smtClean="0">
                <a:solidFill>
                  <a:schemeClr val="dk1"/>
                </a:solidFill>
                <a:latin typeface="Century Gothic" panose="020B0502020202020204" pitchFamily="34" charset="0"/>
                <a:ea typeface="Calibri"/>
                <a:cs typeface="Calibri"/>
                <a:sym typeface="Calibri"/>
                <a:rtl val="0"/>
              </a:rPr>
              <a:t>community </a:t>
            </a:r>
            <a:r>
              <a:rPr lang="en-US" sz="2800" b="0" i="0" u="none" strike="noStrike" cap="none" baseline="0" dirty="0">
                <a:solidFill>
                  <a:schemeClr val="dk1"/>
                </a:solidFill>
                <a:latin typeface="Century Gothic" panose="020B0502020202020204" pitchFamily="34" charset="0"/>
                <a:ea typeface="Calibri"/>
                <a:cs typeface="Calibri"/>
                <a:sym typeface="Calibri"/>
                <a:rtl val="0"/>
              </a:rPr>
              <a:t>readiness.</a:t>
            </a:r>
          </a:p>
        </p:txBody>
      </p:sp>
      <p:pic>
        <p:nvPicPr>
          <p:cNvPr id="57" name="Shape 57"/>
          <p:cNvPicPr preferRelativeResize="0"/>
          <p:nvPr/>
        </p:nvPicPr>
        <p:blipFill>
          <a:blip r:embed="rId3">
            <a:alphaModFix/>
          </a:blip>
          <a:stretch>
            <a:fillRect/>
          </a:stretch>
        </p:blipFill>
        <p:spPr>
          <a:xfrm>
            <a:off x="2743200" y="1066800"/>
            <a:ext cx="3667551" cy="2036850"/>
          </a:xfrm>
          <a:prstGeom prst="rect">
            <a:avLst/>
          </a:prstGeom>
          <a:noFill/>
          <a:ln>
            <a:noFill/>
          </a:ln>
        </p:spPr>
      </p:pic>
    </p:spTree>
    <p:extLst>
      <p:ext uri="{BB962C8B-B14F-4D97-AF65-F5344CB8AC3E}">
        <p14:creationId xmlns:p14="http://schemas.microsoft.com/office/powerpoint/2010/main" val="289247815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ttoolkit-upda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905000"/>
            <a:ext cx="3732245" cy="4438760"/>
          </a:xfrm>
          <a:prstGeom prst="rect">
            <a:avLst/>
          </a:prstGeom>
        </p:spPr>
      </p:pic>
      <p:sp>
        <p:nvSpPr>
          <p:cNvPr id="2" name="TextBox 1"/>
          <p:cNvSpPr txBox="1"/>
          <p:nvPr/>
        </p:nvSpPr>
        <p:spPr>
          <a:xfrm>
            <a:off x="838200" y="1219200"/>
            <a:ext cx="7391400" cy="584776"/>
          </a:xfrm>
          <a:prstGeom prst="rect">
            <a:avLst/>
          </a:prstGeom>
          <a:noFill/>
        </p:spPr>
        <p:txBody>
          <a:bodyPr wrap="square" rtlCol="0">
            <a:spAutoFit/>
          </a:bodyPr>
          <a:lstStyle/>
          <a:p>
            <a:r>
              <a:rPr lang="en-US" sz="3200" i="1" dirty="0">
                <a:solidFill>
                  <a:srgbClr val="7BC5C8"/>
                </a:solidFill>
                <a:effectLst>
                  <a:innerShdw blurRad="114300">
                    <a:prstClr val="black"/>
                  </a:innerShdw>
                </a:effectLst>
                <a:latin typeface="Century Gothic"/>
                <a:cs typeface="Century Gothic"/>
              </a:rPr>
              <a:t>Great Teaching </a:t>
            </a:r>
            <a:r>
              <a:rPr lang="en-US" sz="3200" i="1" dirty="0" smtClean="0">
                <a:solidFill>
                  <a:srgbClr val="7BC5C8"/>
                </a:solidFill>
                <a:effectLst>
                  <a:innerShdw blurRad="114300">
                    <a:prstClr val="black"/>
                  </a:innerShdw>
                </a:effectLst>
                <a:latin typeface="Century Gothic"/>
                <a:cs typeface="Century Gothic"/>
              </a:rPr>
              <a:t>Matters Framework </a:t>
            </a:r>
            <a:endParaRPr lang="en-US" sz="3200" dirty="0"/>
          </a:p>
        </p:txBody>
      </p:sp>
    </p:spTree>
    <p:extLst>
      <p:ext uri="{BB962C8B-B14F-4D97-AF65-F5344CB8AC3E}">
        <p14:creationId xmlns:p14="http://schemas.microsoft.com/office/powerpoint/2010/main" val="232741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09800" y="1143000"/>
            <a:ext cx="4725990" cy="5181600"/>
          </a:xfrm>
          <a:prstGeom prst="rect">
            <a:avLst/>
          </a:prstGeom>
        </p:spPr>
      </p:pic>
    </p:spTree>
    <p:extLst>
      <p:ext uri="{BB962C8B-B14F-4D97-AF65-F5344CB8AC3E}">
        <p14:creationId xmlns:p14="http://schemas.microsoft.com/office/powerpoint/2010/main" val="69423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01.jpg"/>
          <p:cNvPicPr/>
          <p:nvPr/>
        </p:nvPicPr>
        <p:blipFill>
          <a:blip r:embed="rId2"/>
          <a:srcRect/>
          <a:stretch>
            <a:fillRect/>
          </a:stretch>
        </p:blipFill>
        <p:spPr>
          <a:xfrm>
            <a:off x="1905000" y="2286000"/>
            <a:ext cx="5486400" cy="2438400"/>
          </a:xfrm>
          <a:prstGeom prst="rect">
            <a:avLst/>
          </a:prstGeom>
          <a:ln/>
        </p:spPr>
      </p:pic>
      <p:sp>
        <p:nvSpPr>
          <p:cNvPr id="2" name="TextBox 1"/>
          <p:cNvSpPr txBox="1"/>
          <p:nvPr/>
        </p:nvSpPr>
        <p:spPr>
          <a:xfrm>
            <a:off x="2514600" y="5334000"/>
            <a:ext cx="4191000" cy="369332"/>
          </a:xfrm>
          <a:prstGeom prst="rect">
            <a:avLst/>
          </a:prstGeom>
          <a:noFill/>
        </p:spPr>
        <p:txBody>
          <a:bodyPr wrap="square" rtlCol="0">
            <a:spAutoFit/>
          </a:bodyPr>
          <a:lstStyle/>
          <a:p>
            <a:r>
              <a:rPr lang="en-US" dirty="0" smtClean="0">
                <a:latin typeface="Century Gothic" panose="020B0502020202020204" pitchFamily="34" charset="0"/>
                <a:hlinkClick r:id="rId3"/>
              </a:rPr>
              <a:t>    www.anygivenchildmadison.org</a:t>
            </a:r>
            <a:endParaRPr lang="en-US" dirty="0">
              <a:latin typeface="Century Gothic" panose="020B0502020202020204" pitchFamily="34" charset="0"/>
            </a:endParaRPr>
          </a:p>
        </p:txBody>
      </p:sp>
    </p:spTree>
    <p:extLst>
      <p:ext uri="{BB962C8B-B14F-4D97-AF65-F5344CB8AC3E}">
        <p14:creationId xmlns:p14="http://schemas.microsoft.com/office/powerpoint/2010/main" val="156959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86164"/>
            <a:ext cx="6526161" cy="5042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44582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S_BOE6_Feb_7_2014">
  <a:themeElements>
    <a:clrScheme name="MMSD">
      <a:dk1>
        <a:srgbClr val="000000"/>
      </a:dk1>
      <a:lt1>
        <a:srgbClr val="FFFFFF"/>
      </a:lt1>
      <a:dk2>
        <a:srgbClr val="1F497D"/>
      </a:dk2>
      <a:lt2>
        <a:srgbClr val="EEECE1"/>
      </a:lt2>
      <a:accent1>
        <a:srgbClr val="179EAB"/>
      </a:accent1>
      <a:accent2>
        <a:srgbClr val="294FB9"/>
      </a:accent2>
      <a:accent3>
        <a:srgbClr val="FFB71F"/>
      </a:accent3>
      <a:accent4>
        <a:srgbClr val="FF891F"/>
      </a:accent4>
      <a:accent5>
        <a:srgbClr val="1ACF30"/>
      </a:accent5>
      <a:accent6>
        <a:srgbClr val="FF2B1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powerpoint-black</Template>
  <TotalTime>666</TotalTime>
  <Words>1032</Words>
  <Application>Microsoft Office PowerPoint</Application>
  <PresentationFormat>On-screen Show (4:3)</PresentationFormat>
  <Paragraphs>117</Paragraphs>
  <Slides>29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Cabin</vt:lpstr>
      <vt:lpstr>Calibri</vt:lpstr>
      <vt:lpstr>Century Gothic</vt:lpstr>
      <vt:lpstr>powerpoint-black</vt:lpstr>
      <vt:lpstr>CAS_BOE6_Feb_7_2014</vt:lpstr>
      <vt:lpstr> Advanced Learning in the Arts   </vt:lpstr>
      <vt:lpstr>PURPOSE</vt:lpstr>
      <vt:lpstr>  </vt:lpstr>
      <vt:lpstr>PowerPoint Presentation</vt:lpstr>
      <vt:lpstr>Priority Area 1: Coherent Instruction  Provide every student with well-rounded, culturally responsive and coherent instruction that leads to college, career and  community readiness.</vt:lpstr>
      <vt:lpstr>PowerPoint Presentation</vt:lpstr>
      <vt:lpstr>PowerPoint Presentation</vt:lpstr>
      <vt:lpstr>PowerPoint Presentation</vt:lpstr>
      <vt:lpstr>PowerPoint Presentation</vt:lpstr>
      <vt:lpstr>K-8 Equitable Arts Access</vt:lpstr>
      <vt:lpstr>Community Arts Organizations</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Arts Participation by Race/Ethnicity</vt:lpstr>
      <vt:lpstr>Any Music </vt:lpstr>
      <vt:lpstr>PowerPoint Presentation</vt:lpstr>
      <vt:lpstr>CONTACT INFO</vt:lpstr>
    </vt:vector>
  </TitlesOfParts>
  <Company>MMSD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MMSD! K-12 Music &amp; K-12 Visual Art</dc:title>
  <dc:creator>MMSD</dc:creator>
  <cp:lastModifiedBy>Amy L. Miller</cp:lastModifiedBy>
  <cp:revision>36</cp:revision>
  <dcterms:created xsi:type="dcterms:W3CDTF">2014-08-18T16:20:01Z</dcterms:created>
  <dcterms:modified xsi:type="dcterms:W3CDTF">2016-03-14T15:10:34Z</dcterms:modified>
</cp:coreProperties>
</file>