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Old Standard TT" panose="020B0604020202020204" charset="0"/>
      <p:regular r:id="rId22"/>
      <p:bold r:id="rId23"/>
      <p:italic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Cambria" panose="02040503050406030204"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6A0950-15D9-47A5-93F9-F4FE40BBCD2B}">
  <a:tblStyle styleId="{676A0950-15D9-47A5-93F9-F4FE40BBCD2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6676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16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77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109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731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3367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4410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5618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270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4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670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996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1977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761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17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31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93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4089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460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5355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600" cy="1522800"/>
          </a:xfrm>
          <a:prstGeom prst="rect">
            <a:avLst/>
          </a:prstGeom>
        </p:spPr>
        <p:txBody>
          <a:bodyPr lIns="91425" tIns="91425" rIns="91425" bIns="91425" anchor="b" anchorCtr="0">
            <a:noAutofit/>
          </a:bodyPr>
          <a:lstStyle/>
          <a:p>
            <a:pPr lvl="0" rtl="0">
              <a:spcBef>
                <a:spcPts val="0"/>
              </a:spcBef>
              <a:buNone/>
            </a:pPr>
            <a:r>
              <a:rPr lang="en"/>
              <a:t>DPI Javits Grant: </a:t>
            </a:r>
          </a:p>
          <a:p>
            <a:pPr lvl="0">
              <a:spcBef>
                <a:spcPts val="0"/>
              </a:spcBef>
              <a:buNone/>
            </a:pPr>
            <a:r>
              <a:rPr lang="en"/>
              <a:t>Expanding Excellence Initiative</a:t>
            </a:r>
          </a:p>
        </p:txBody>
      </p:sp>
      <p:sp>
        <p:nvSpPr>
          <p:cNvPr id="60" name="Shape 60"/>
          <p:cNvSpPr txBox="1">
            <a:spLocks noGrp="1"/>
          </p:cNvSpPr>
          <p:nvPr>
            <p:ph type="subTitle" idx="1"/>
          </p:nvPr>
        </p:nvSpPr>
        <p:spPr>
          <a:xfrm>
            <a:off x="512700" y="3840639"/>
            <a:ext cx="8118600" cy="787500"/>
          </a:xfrm>
          <a:prstGeom prst="rect">
            <a:avLst/>
          </a:prstGeom>
        </p:spPr>
        <p:txBody>
          <a:bodyPr lIns="91425" tIns="91425" rIns="91425" bIns="91425" anchor="t" anchorCtr="0">
            <a:noAutofit/>
          </a:bodyPr>
          <a:lstStyle/>
          <a:p>
            <a:pPr lvl="0">
              <a:spcBef>
                <a:spcPts val="0"/>
              </a:spcBef>
              <a:buNone/>
            </a:pPr>
            <a:r>
              <a:rPr lang="en"/>
              <a:t>State Leadership Cadre                                 March 2016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MLSS Roadmap</a:t>
            </a:r>
          </a:p>
        </p:txBody>
      </p:sp>
      <p:sp>
        <p:nvSpPr>
          <p:cNvPr id="119" name="Shape 119"/>
          <p:cNvSpPr txBox="1"/>
          <p:nvPr/>
        </p:nvSpPr>
        <p:spPr>
          <a:xfrm>
            <a:off x="242300" y="1002275"/>
            <a:ext cx="6344100" cy="740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20" name="Shape 120"/>
          <p:cNvPicPr preferRelativeResize="0"/>
          <p:nvPr/>
        </p:nvPicPr>
        <p:blipFill>
          <a:blip r:embed="rId3">
            <a:alphaModFix/>
          </a:blip>
          <a:stretch>
            <a:fillRect/>
          </a:stretch>
        </p:blipFill>
        <p:spPr>
          <a:xfrm>
            <a:off x="2004525" y="1154325"/>
            <a:ext cx="5782325" cy="39151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i="1"/>
              <a:t>Mapping Instructional Practices</a:t>
            </a:r>
          </a:p>
        </p:txBody>
      </p:sp>
      <p:sp>
        <p:nvSpPr>
          <p:cNvPr id="126" name="Shape 126"/>
          <p:cNvSpPr txBox="1"/>
          <p:nvPr/>
        </p:nvSpPr>
        <p:spPr>
          <a:xfrm>
            <a:off x="565025" y="1420800"/>
            <a:ext cx="8213100" cy="740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What pre-assessment and strategies to intensify instruction are used systematically at the Universal level? For talent development?</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What is our menu of research-based supports for advanced learning beyond the reach of the Universal?</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Who provides instruction at the Selected and Intensive levels? When? How often? </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To what extent do our Selected and Intensive levels of support provide systematic and continuous instruction to extend student development with CCR / CCSS?</a:t>
            </a:r>
          </a:p>
          <a:p>
            <a:pPr lvl="0">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i="1"/>
              <a:t>Mapping Collaborative Structures</a:t>
            </a:r>
          </a:p>
        </p:txBody>
      </p:sp>
      <p:sp>
        <p:nvSpPr>
          <p:cNvPr id="132" name="Shape 132"/>
          <p:cNvSpPr txBox="1"/>
          <p:nvPr/>
        </p:nvSpPr>
        <p:spPr>
          <a:xfrm>
            <a:off x="782000" y="1167450"/>
            <a:ext cx="7742700" cy="740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What teams meet at each level of support? Who sits at the table? How much time is scheduled for teams to collaborate around data and instruction for advanced learners at each level of support?</a:t>
            </a:r>
            <a:r>
              <a:rPr lang="en" sz="2200" i="1">
                <a:solidFill>
                  <a:schemeClr val="dk1"/>
                </a:solidFill>
                <a:latin typeface="Calibri"/>
                <a:ea typeface="Calibri"/>
                <a:cs typeface="Calibri"/>
                <a:sym typeface="Calibri"/>
              </a:rPr>
              <a:t>(frequency, duration)</a:t>
            </a:r>
          </a:p>
          <a:p>
            <a:pPr lvl="0" rtl="0">
              <a:lnSpc>
                <a:spcPct val="115000"/>
              </a:lnSpc>
              <a:spcBef>
                <a:spcPts val="0"/>
              </a:spcBef>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What strategies are in place to support teams in analyzing data, making instructional decisions, and matching supports &amp; needs? </a:t>
            </a:r>
            <a:r>
              <a:rPr lang="en" sz="2200" i="1">
                <a:solidFill>
                  <a:schemeClr val="dk1"/>
                </a:solidFill>
                <a:latin typeface="Calibri"/>
                <a:ea typeface="Calibri"/>
                <a:cs typeface="Calibri"/>
                <a:sym typeface="Calibri"/>
              </a:rPr>
              <a:t>(roles and protocols)</a:t>
            </a:r>
          </a:p>
          <a:p>
            <a:pPr lvl="0" rtl="0">
              <a:lnSpc>
                <a:spcPct val="115000"/>
              </a:lnSpc>
              <a:spcBef>
                <a:spcPts val="0"/>
              </a:spcBef>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How are students/families/the community engaged in each level of support?</a:t>
            </a:r>
          </a:p>
          <a:p>
            <a:pPr lvl="0">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i="1"/>
              <a:t>Mapping Screening and Assessment Practices</a:t>
            </a:r>
          </a:p>
        </p:txBody>
      </p:sp>
      <p:sp>
        <p:nvSpPr>
          <p:cNvPr id="138" name="Shape 138"/>
          <p:cNvSpPr txBox="1"/>
          <p:nvPr/>
        </p:nvSpPr>
        <p:spPr>
          <a:xfrm>
            <a:off x="517675" y="1586025"/>
            <a:ext cx="7962900" cy="740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What multiple measures / data are part of your screening process?</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What processes are in place to collect and document data, present data in user-friendly formats,  and create student profiles?</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How do you ensure processes are consistent across time, people, and places?</a:t>
            </a:r>
          </a:p>
          <a:p>
            <a:pPr lvl="0" rtl="0">
              <a:lnSpc>
                <a:spcPct val="115000"/>
              </a:lnSpc>
              <a:spcBef>
                <a:spcPts val="0"/>
              </a:spcBef>
              <a:buClr>
                <a:schemeClr val="dk1"/>
              </a:buClr>
              <a:buSzPct val="50000"/>
              <a:buFont typeface="Arial"/>
              <a:buNone/>
            </a:pPr>
            <a:r>
              <a:rPr lang="en" sz="2200">
                <a:solidFill>
                  <a:schemeClr val="dk1"/>
                </a:solidFill>
                <a:latin typeface="Calibri"/>
                <a:ea typeface="Calibri"/>
                <a:cs typeface="Calibri"/>
                <a:sym typeface="Calibri"/>
              </a:rPr>
              <a:t>What strategies are in place to learn more about students (</a:t>
            </a:r>
            <a:r>
              <a:rPr lang="en" sz="2200" i="1">
                <a:solidFill>
                  <a:schemeClr val="dk1"/>
                </a:solidFill>
                <a:latin typeface="Calibri"/>
                <a:ea typeface="Calibri"/>
                <a:cs typeface="Calibri"/>
                <a:sym typeface="Calibri"/>
              </a:rPr>
              <a:t>dig deeper</a:t>
            </a:r>
            <a:r>
              <a:rPr lang="en" sz="2200">
                <a:solidFill>
                  <a:schemeClr val="dk1"/>
                </a:solidFill>
                <a:latin typeface="Calibri"/>
                <a:ea typeface="Calibri"/>
                <a:cs typeface="Calibri"/>
                <a:sym typeface="Calibri"/>
              </a:rPr>
              <a:t>) as needed?</a:t>
            </a:r>
          </a:p>
          <a:p>
            <a:pPr lvl="0">
              <a:spcBef>
                <a:spcPts val="0"/>
              </a:spcBef>
              <a:buNone/>
            </a:pP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b="1" i="1"/>
              <a:t>Progress Monitoring for Advanced Learners</a:t>
            </a:r>
          </a:p>
        </p:txBody>
      </p:sp>
      <p:sp>
        <p:nvSpPr>
          <p:cNvPr id="144" name="Shape 144"/>
          <p:cNvSpPr txBox="1"/>
          <p:nvPr/>
        </p:nvSpPr>
        <p:spPr>
          <a:xfrm>
            <a:off x="1354700" y="848075"/>
            <a:ext cx="6344100" cy="740100"/>
          </a:xfrm>
          <a:prstGeom prst="rect">
            <a:avLst/>
          </a:prstGeom>
          <a:noFill/>
          <a:ln>
            <a:noFill/>
          </a:ln>
        </p:spPr>
        <p:txBody>
          <a:bodyPr lIns="91425" tIns="91425" rIns="91425" bIns="91425" anchor="t" anchorCtr="0">
            <a:noAutofit/>
          </a:bodyPr>
          <a:lstStyle/>
          <a:p>
            <a:pPr lvl="0">
              <a:spcBef>
                <a:spcPts val="0"/>
              </a:spcBef>
              <a:buNone/>
            </a:pPr>
            <a:endParaRPr b="1" i="1"/>
          </a:p>
        </p:txBody>
      </p:sp>
      <p:sp>
        <p:nvSpPr>
          <p:cNvPr id="145" name="Shape 145"/>
          <p:cNvSpPr txBox="1"/>
          <p:nvPr/>
        </p:nvSpPr>
        <p:spPr>
          <a:xfrm>
            <a:off x="517650" y="1387750"/>
            <a:ext cx="8117400" cy="740100"/>
          </a:xfrm>
          <a:prstGeom prst="rect">
            <a:avLst/>
          </a:prstGeom>
          <a:noFill/>
          <a:ln>
            <a:noFill/>
          </a:ln>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Calibri"/>
              <a:buAutoNum type="arabicPeriod"/>
            </a:pPr>
            <a:r>
              <a:rPr lang="en" sz="2400">
                <a:solidFill>
                  <a:schemeClr val="dk1"/>
                </a:solidFill>
                <a:latin typeface="Calibri"/>
                <a:ea typeface="Calibri"/>
                <a:cs typeface="Calibri"/>
                <a:sym typeface="Calibri"/>
              </a:rPr>
              <a:t>Are students meeting short- and</a:t>
            </a:r>
          </a:p>
          <a:p>
            <a:pPr lvl="0" rtl="0">
              <a:lnSpc>
                <a:spcPct val="115000"/>
              </a:lnSpc>
              <a:spcBef>
                <a:spcPts val="0"/>
              </a:spcBef>
              <a:buClr>
                <a:schemeClr val="dk1"/>
              </a:buClr>
              <a:buSzPct val="45833"/>
              <a:buFont typeface="Arial"/>
              <a:buNone/>
            </a:pPr>
            <a:r>
              <a:rPr lang="en" sz="2400">
                <a:solidFill>
                  <a:schemeClr val="dk1"/>
                </a:solidFill>
                <a:latin typeface="Calibri"/>
                <a:ea typeface="Calibri"/>
                <a:cs typeface="Calibri"/>
                <a:sym typeface="Calibri"/>
              </a:rPr>
              <a:t>long-term goals?</a:t>
            </a:r>
          </a:p>
          <a:p>
            <a:pPr lvl="0" rtl="0">
              <a:lnSpc>
                <a:spcPct val="115000"/>
              </a:lnSpc>
              <a:spcBef>
                <a:spcPts val="0"/>
              </a:spcBef>
              <a:buClr>
                <a:schemeClr val="dk1"/>
              </a:buClr>
              <a:buSzPct val="45833"/>
              <a:buFont typeface="Arial"/>
              <a:buNone/>
            </a:pPr>
            <a:r>
              <a:rPr lang="en" sz="2400">
                <a:solidFill>
                  <a:schemeClr val="dk1"/>
                </a:solidFill>
                <a:latin typeface="Calibri"/>
                <a:ea typeface="Calibri"/>
                <a:cs typeface="Calibri"/>
                <a:sym typeface="Calibri"/>
              </a:rPr>
              <a:t>2. Are students making progress at an acceptable rate?</a:t>
            </a:r>
          </a:p>
          <a:p>
            <a:pPr lvl="0" rtl="0">
              <a:lnSpc>
                <a:spcPct val="115000"/>
              </a:lnSpc>
              <a:spcBef>
                <a:spcPts val="0"/>
              </a:spcBef>
              <a:buClr>
                <a:schemeClr val="dk1"/>
              </a:buClr>
              <a:buSzPct val="45833"/>
              <a:buFont typeface="Arial"/>
              <a:buNone/>
            </a:pPr>
            <a:r>
              <a:rPr lang="en" sz="2400">
                <a:solidFill>
                  <a:schemeClr val="dk1"/>
                </a:solidFill>
                <a:latin typeface="Calibri"/>
                <a:ea typeface="Calibri"/>
                <a:cs typeface="Calibri"/>
                <a:sym typeface="Calibri"/>
              </a:rPr>
              <a:t>3. Does the instruction need to be changed?</a:t>
            </a:r>
          </a:p>
          <a:p>
            <a:pPr lvl="0" rtl="0">
              <a:lnSpc>
                <a:spcPct val="115000"/>
              </a:lnSpc>
              <a:spcBef>
                <a:spcPts val="0"/>
              </a:spcBef>
              <a:buClr>
                <a:schemeClr val="dk1"/>
              </a:buClr>
              <a:buSzPct val="45833"/>
              <a:buFont typeface="Arial"/>
              <a:buNone/>
            </a:pPr>
            <a:r>
              <a:rPr lang="en" sz="2400">
                <a:solidFill>
                  <a:schemeClr val="dk1"/>
                </a:solidFill>
                <a:latin typeface="Calibri"/>
                <a:ea typeface="Calibri"/>
                <a:cs typeface="Calibri"/>
                <a:sym typeface="Calibri"/>
              </a:rPr>
              <a:t>4. Are the right supports available for individuals? for your school?</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1623923" y="565198"/>
            <a:ext cx="5325849" cy="42136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613200"/>
          </a:xfrm>
          <a:prstGeom prst="rect">
            <a:avLst/>
          </a:prstGeom>
          <a:solidFill>
            <a:schemeClr val="lt2"/>
          </a:solidFill>
        </p:spPr>
        <p:txBody>
          <a:bodyPr lIns="91425" tIns="91425" rIns="91425" bIns="91425" anchor="t" anchorCtr="0">
            <a:noAutofit/>
          </a:bodyPr>
          <a:lstStyle/>
          <a:p>
            <a:pPr lvl="0">
              <a:spcBef>
                <a:spcPts val="0"/>
              </a:spcBef>
              <a:buNone/>
            </a:pPr>
            <a:r>
              <a:rPr lang="en" b="1"/>
              <a:t>Looking at Inequity</a:t>
            </a:r>
          </a:p>
        </p:txBody>
      </p:sp>
      <p:sp>
        <p:nvSpPr>
          <p:cNvPr id="156" name="Shape 156"/>
          <p:cNvSpPr txBox="1"/>
          <p:nvPr/>
        </p:nvSpPr>
        <p:spPr>
          <a:xfrm>
            <a:off x="820550" y="1754050"/>
            <a:ext cx="5376900" cy="627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57" name="Shape 157"/>
          <p:cNvSpPr txBox="1"/>
          <p:nvPr/>
        </p:nvSpPr>
        <p:spPr>
          <a:xfrm>
            <a:off x="585025" y="1487275"/>
            <a:ext cx="5357400" cy="6249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58" name="Shape 158"/>
          <p:cNvSpPr txBox="1"/>
          <p:nvPr/>
        </p:nvSpPr>
        <p:spPr>
          <a:xfrm>
            <a:off x="501325" y="1608150"/>
            <a:ext cx="7785000" cy="624900"/>
          </a:xfrm>
          <a:prstGeom prst="rect">
            <a:avLst/>
          </a:prstGeom>
          <a:noFill/>
          <a:ln>
            <a:noFill/>
          </a:ln>
        </p:spPr>
        <p:txBody>
          <a:bodyPr lIns="91425" tIns="91425" rIns="91425" bIns="91425" anchor="t" anchorCtr="0">
            <a:noAutofit/>
          </a:bodyPr>
          <a:lstStyle/>
          <a:p>
            <a:pPr lvl="0" rtl="0">
              <a:spcBef>
                <a:spcPts val="0"/>
              </a:spcBef>
              <a:buNone/>
            </a:pPr>
            <a:r>
              <a:rPr lang="en" sz="2400" b="1"/>
              <a:t>In Wisconsin in 2014,</a:t>
            </a:r>
            <a:r>
              <a:rPr lang="en" sz="2400"/>
              <a:t> our 66,702 teachers were…</a:t>
            </a:r>
          </a:p>
          <a:p>
            <a:pPr lvl="0" rtl="0">
              <a:spcBef>
                <a:spcPts val="0"/>
              </a:spcBef>
              <a:buNone/>
            </a:pPr>
            <a:endParaRPr sz="2400"/>
          </a:p>
          <a:p>
            <a:pPr lvl="0" rtl="0">
              <a:spcBef>
                <a:spcPts val="0"/>
              </a:spcBef>
              <a:buNone/>
            </a:pPr>
            <a:r>
              <a:rPr lang="en" sz="2400"/>
              <a:t>95% White……..76% Female……..72% White Female</a:t>
            </a:r>
          </a:p>
          <a:p>
            <a:pPr lvl="0">
              <a:spcBef>
                <a:spcPts val="0"/>
              </a:spcBef>
              <a:buNone/>
            </a:pPr>
            <a:endParaRPr/>
          </a:p>
        </p:txBody>
      </p:sp>
      <p:sp>
        <p:nvSpPr>
          <p:cNvPr id="159" name="Shape 159"/>
          <p:cNvSpPr txBox="1"/>
          <p:nvPr/>
        </p:nvSpPr>
        <p:spPr>
          <a:xfrm>
            <a:off x="1515150" y="3459100"/>
            <a:ext cx="5357400" cy="624900"/>
          </a:xfrm>
          <a:prstGeom prst="rect">
            <a:avLst/>
          </a:prstGeom>
          <a:noFill/>
          <a:ln>
            <a:noFill/>
          </a:ln>
        </p:spPr>
        <p:txBody>
          <a:bodyPr lIns="91425" tIns="91425" rIns="91425" bIns="91425" anchor="t" anchorCtr="0">
            <a:noAutofit/>
          </a:bodyPr>
          <a:lstStyle/>
          <a:p>
            <a:pPr lvl="0">
              <a:spcBef>
                <a:spcPts val="0"/>
              </a:spcBef>
              <a:buNone/>
            </a:pPr>
            <a:r>
              <a:rPr lang="en" sz="1800" b="1" i="1"/>
              <a:t>Haitian Proverb:  A fish can’t see the water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613200"/>
          </a:xfrm>
          <a:prstGeom prst="rect">
            <a:avLst/>
          </a:prstGeom>
          <a:solidFill>
            <a:schemeClr val="lt2"/>
          </a:solidFill>
        </p:spPr>
        <p:txBody>
          <a:bodyPr lIns="91425" tIns="91425" rIns="91425" bIns="91425" anchor="t" anchorCtr="0">
            <a:noAutofit/>
          </a:bodyPr>
          <a:lstStyle/>
          <a:p>
            <a:pPr lvl="0">
              <a:spcBef>
                <a:spcPts val="0"/>
              </a:spcBef>
              <a:buNone/>
            </a:pPr>
            <a:r>
              <a:rPr lang="en" b="1"/>
              <a:t>Culturally Responsive Practices</a:t>
            </a:r>
          </a:p>
        </p:txBody>
      </p:sp>
      <p:sp>
        <p:nvSpPr>
          <p:cNvPr id="165" name="Shape 165"/>
          <p:cNvSpPr txBox="1"/>
          <p:nvPr/>
        </p:nvSpPr>
        <p:spPr>
          <a:xfrm>
            <a:off x="1707375" y="1152475"/>
            <a:ext cx="5376900" cy="1359300"/>
          </a:xfrm>
          <a:prstGeom prst="rect">
            <a:avLst/>
          </a:prstGeom>
          <a:noFill/>
          <a:ln>
            <a:noFill/>
          </a:ln>
        </p:spPr>
        <p:txBody>
          <a:bodyPr lIns="91425" tIns="91425" rIns="91425" bIns="91425" anchor="t" anchorCtr="0">
            <a:noAutofit/>
          </a:bodyPr>
          <a:lstStyle/>
          <a:p>
            <a:pPr lvl="0" algn="ctr" rtl="0">
              <a:lnSpc>
                <a:spcPct val="115000"/>
              </a:lnSpc>
              <a:spcBef>
                <a:spcPts val="0"/>
              </a:spcBef>
              <a:buClr>
                <a:schemeClr val="dk1"/>
              </a:buClr>
              <a:buSzPct val="39285"/>
              <a:buFont typeface="Arial"/>
              <a:buNone/>
            </a:pPr>
            <a:r>
              <a:rPr lang="en" sz="2800" b="1">
                <a:solidFill>
                  <a:schemeClr val="dk1"/>
                </a:solidFill>
                <a:latin typeface="Calibri"/>
                <a:ea typeface="Calibri"/>
                <a:cs typeface="Calibri"/>
                <a:sym typeface="Calibri"/>
              </a:rPr>
              <a:t>CULTURALLY RESPONSIVE PRACTICES</a:t>
            </a:r>
          </a:p>
          <a:p>
            <a:pPr lvl="0" algn="ctr" rtl="0">
              <a:lnSpc>
                <a:spcPct val="115000"/>
              </a:lnSpc>
              <a:spcBef>
                <a:spcPts val="0"/>
              </a:spcBef>
              <a:buClr>
                <a:schemeClr val="dk1"/>
              </a:buClr>
              <a:buSzPct val="45833"/>
              <a:buFont typeface="Arial"/>
              <a:buNone/>
            </a:pPr>
            <a:r>
              <a:rPr lang="en" sz="2400" i="1">
                <a:solidFill>
                  <a:schemeClr val="dk1"/>
                </a:solidFill>
                <a:latin typeface="Calibri"/>
                <a:ea typeface="Calibri"/>
                <a:cs typeface="Calibri"/>
                <a:sym typeface="Calibri"/>
              </a:rPr>
              <a:t>include the degree to which a school’s programs, practices, procedures, and policies</a:t>
            </a:r>
            <a:r>
              <a:rPr lang="en" sz="2400" b="1">
                <a:solidFill>
                  <a:schemeClr val="dk1"/>
                </a:solidFill>
                <a:latin typeface="Calibri"/>
                <a:ea typeface="Calibri"/>
                <a:cs typeface="Calibri"/>
                <a:sym typeface="Calibri"/>
              </a:rPr>
              <a:t> </a:t>
            </a:r>
            <a:r>
              <a:rPr lang="en" sz="2400" i="1">
                <a:solidFill>
                  <a:schemeClr val="dk1"/>
                </a:solidFill>
                <a:latin typeface="Calibri"/>
                <a:ea typeface="Calibri"/>
                <a:cs typeface="Calibri"/>
                <a:sym typeface="Calibri"/>
              </a:rPr>
              <a:t>account for and adapt to </a:t>
            </a:r>
            <a:r>
              <a:rPr lang="en" sz="2400" b="1" i="1">
                <a:solidFill>
                  <a:schemeClr val="dk1"/>
                </a:solidFill>
                <a:latin typeface="Calibri"/>
                <a:ea typeface="Calibri"/>
                <a:cs typeface="Calibri"/>
                <a:sym typeface="Calibri"/>
              </a:rPr>
              <a:t>the broad diversity of students' race, language, and culture. </a:t>
            </a:r>
          </a:p>
          <a:p>
            <a:pPr lvl="0">
              <a:spcBef>
                <a:spcPts val="0"/>
              </a:spcBef>
              <a:buNone/>
            </a:pPr>
            <a:endParaRPr>
              <a:solidFill>
                <a:schemeClr val="dk1"/>
              </a:solidFill>
              <a:highlight>
                <a:srgbClr val="FFFFFF"/>
              </a:highlight>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613200"/>
          </a:xfrm>
          <a:prstGeom prst="rect">
            <a:avLst/>
          </a:prstGeom>
          <a:solidFill>
            <a:schemeClr val="lt2"/>
          </a:solidFill>
        </p:spPr>
        <p:txBody>
          <a:bodyPr lIns="91425" tIns="91425" rIns="91425" bIns="91425" anchor="t" anchorCtr="0">
            <a:noAutofit/>
          </a:bodyPr>
          <a:lstStyle/>
          <a:p>
            <a:pPr lvl="0">
              <a:spcBef>
                <a:spcPts val="0"/>
              </a:spcBef>
              <a:buNone/>
            </a:pPr>
            <a:r>
              <a:rPr lang="en" b="1"/>
              <a:t>Cultural Competence</a:t>
            </a:r>
          </a:p>
        </p:txBody>
      </p:sp>
      <p:sp>
        <p:nvSpPr>
          <p:cNvPr id="171" name="Shape 171"/>
          <p:cNvSpPr txBox="1"/>
          <p:nvPr/>
        </p:nvSpPr>
        <p:spPr>
          <a:xfrm>
            <a:off x="325800" y="1324650"/>
            <a:ext cx="5376900" cy="6273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72" name="Shape 172"/>
          <p:cNvPicPr preferRelativeResize="0"/>
          <p:nvPr/>
        </p:nvPicPr>
        <p:blipFill>
          <a:blip r:embed="rId3">
            <a:alphaModFix/>
          </a:blip>
          <a:stretch>
            <a:fillRect/>
          </a:stretch>
        </p:blipFill>
        <p:spPr>
          <a:xfrm>
            <a:off x="2509174" y="1214825"/>
            <a:ext cx="3921625" cy="3872675"/>
          </a:xfrm>
          <a:prstGeom prst="rect">
            <a:avLst/>
          </a:prstGeom>
          <a:noFill/>
          <a:ln>
            <a:noFill/>
          </a:ln>
        </p:spPr>
      </p:pic>
      <p:sp>
        <p:nvSpPr>
          <p:cNvPr id="173" name="Shape 173"/>
          <p:cNvSpPr txBox="1"/>
          <p:nvPr/>
        </p:nvSpPr>
        <p:spPr>
          <a:xfrm>
            <a:off x="5898725" y="1214825"/>
            <a:ext cx="5376900" cy="627300"/>
          </a:xfrm>
          <a:prstGeom prst="rect">
            <a:avLst/>
          </a:prstGeom>
          <a:noFill/>
          <a:ln>
            <a:noFill/>
          </a:ln>
        </p:spPr>
        <p:txBody>
          <a:bodyPr lIns="91425" tIns="91425" rIns="91425" bIns="91425" anchor="t" anchorCtr="0">
            <a:noAutofit/>
          </a:bodyPr>
          <a:lstStyle/>
          <a:p>
            <a:pPr lvl="0" rtl="0">
              <a:spcBef>
                <a:spcPts val="0"/>
              </a:spcBef>
              <a:buNone/>
            </a:pPr>
            <a:r>
              <a:rPr lang="en"/>
              <a:t>From </a:t>
            </a:r>
            <a:r>
              <a:rPr lang="en" b="1" i="1"/>
              <a:t>“Believe all students CAN </a:t>
            </a:r>
          </a:p>
          <a:p>
            <a:pPr lvl="0">
              <a:spcBef>
                <a:spcPts val="0"/>
              </a:spcBef>
              <a:buNone/>
            </a:pPr>
            <a:r>
              <a:rPr lang="en" b="1" i="1"/>
              <a:t>learn”</a:t>
            </a:r>
            <a:r>
              <a:rPr lang="en"/>
              <a:t>, to </a:t>
            </a:r>
            <a:r>
              <a:rPr lang="en" b="1" i="1"/>
              <a:t>“all students MUST learn”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45025"/>
            <a:ext cx="8520600" cy="613200"/>
          </a:xfrm>
          <a:prstGeom prst="rect">
            <a:avLst/>
          </a:prstGeom>
          <a:solidFill>
            <a:schemeClr val="lt2"/>
          </a:solidFill>
        </p:spPr>
        <p:txBody>
          <a:bodyPr lIns="91425" tIns="91425" rIns="91425" bIns="91425" anchor="t" anchorCtr="0">
            <a:noAutofit/>
          </a:bodyPr>
          <a:lstStyle/>
          <a:p>
            <a:pPr lvl="0">
              <a:spcBef>
                <a:spcPts val="0"/>
              </a:spcBef>
              <a:buNone/>
            </a:pPr>
            <a:r>
              <a:rPr lang="en" b="1" i="1"/>
              <a:t>Next Steps...</a:t>
            </a:r>
          </a:p>
        </p:txBody>
      </p:sp>
      <p:sp>
        <p:nvSpPr>
          <p:cNvPr id="179" name="Shape 179"/>
          <p:cNvSpPr txBox="1"/>
          <p:nvPr/>
        </p:nvSpPr>
        <p:spPr>
          <a:xfrm>
            <a:off x="506650" y="1211525"/>
            <a:ext cx="7929900" cy="7401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 sz="2400"/>
              <a:t>Quantifying Achievement Gaps</a:t>
            </a:r>
          </a:p>
          <a:p>
            <a:pPr marL="914400" lvl="1" indent="-381000" rtl="0">
              <a:spcBef>
                <a:spcPts val="0"/>
              </a:spcBef>
              <a:buSzPct val="100000"/>
              <a:buChar char="○"/>
            </a:pPr>
            <a:r>
              <a:rPr lang="en" sz="2400"/>
              <a:t>Calculating RI</a:t>
            </a:r>
          </a:p>
          <a:p>
            <a:pPr marL="457200" lvl="0" indent="-381000" rtl="0">
              <a:spcBef>
                <a:spcPts val="0"/>
              </a:spcBef>
              <a:buSzPct val="100000"/>
              <a:buChar char="●"/>
            </a:pPr>
            <a:r>
              <a:rPr lang="en" sz="2400"/>
              <a:t>Developing Strategies to “turnkey” info</a:t>
            </a:r>
          </a:p>
          <a:p>
            <a:pPr marL="457200" lvl="0" indent="-381000" rtl="0">
              <a:spcBef>
                <a:spcPts val="0"/>
              </a:spcBef>
              <a:buSzPct val="100000"/>
              <a:buChar char="●"/>
            </a:pPr>
            <a:r>
              <a:rPr lang="en" sz="2400"/>
              <a:t>Cadre Meetings 3 times/year over 3 years</a:t>
            </a:r>
          </a:p>
          <a:p>
            <a:pPr marL="457200" lvl="0" indent="-381000" rtl="0">
              <a:spcBef>
                <a:spcPts val="0"/>
              </a:spcBef>
              <a:buSzPct val="100000"/>
              <a:buChar char="●"/>
            </a:pPr>
            <a:r>
              <a:rPr lang="en" sz="2400"/>
              <a:t>Demonstration Schools - developing plan and sharing results</a:t>
            </a:r>
          </a:p>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65500" y="1382350"/>
            <a:ext cx="4045200" cy="1333200"/>
          </a:xfrm>
          <a:prstGeom prst="rect">
            <a:avLst/>
          </a:prstGeom>
        </p:spPr>
        <p:txBody>
          <a:bodyPr lIns="91425" tIns="91425" rIns="91425" bIns="91425" anchor="b" anchorCtr="0">
            <a:noAutofit/>
          </a:bodyPr>
          <a:lstStyle/>
          <a:p>
            <a:pPr lvl="0">
              <a:spcBef>
                <a:spcPts val="0"/>
              </a:spcBef>
              <a:buNone/>
            </a:pPr>
            <a:r>
              <a:rPr lang="en"/>
              <a:t>Expanding Excellence </a:t>
            </a:r>
            <a:br>
              <a:rPr lang="en"/>
            </a:br>
            <a:r>
              <a:rPr lang="en"/>
              <a:t>Initiative</a:t>
            </a:r>
          </a:p>
        </p:txBody>
      </p:sp>
      <p:sp>
        <p:nvSpPr>
          <p:cNvPr id="66" name="Shape 66"/>
          <p:cNvSpPr txBox="1">
            <a:spLocks noGrp="1"/>
          </p:cNvSpPr>
          <p:nvPr>
            <p:ph type="subTitle" idx="1"/>
          </p:nvPr>
        </p:nvSpPr>
        <p:spPr>
          <a:xfrm>
            <a:off x="265500" y="2769000"/>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67" name="Shape 6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lgn="ctr">
              <a:spcBef>
                <a:spcPts val="0"/>
              </a:spcBef>
              <a:buNone/>
            </a:pPr>
            <a:r>
              <a:rPr lang="en" sz="2200"/>
              <a:t>Purpose: Mitigate disproportionality in identification of and the Excellence Gap for students that qualify for free/reduced lunch and/or are English language learners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613200"/>
          </a:xfrm>
          <a:prstGeom prst="rect">
            <a:avLst/>
          </a:prstGeom>
          <a:solidFill>
            <a:schemeClr val="lt1"/>
          </a:solidFill>
        </p:spPr>
        <p:txBody>
          <a:bodyPr lIns="91425" tIns="91425" rIns="91425" bIns="91425" anchor="t" anchorCtr="0">
            <a:noAutofit/>
          </a:bodyPr>
          <a:lstStyle/>
          <a:p>
            <a:pPr lvl="0">
              <a:spcBef>
                <a:spcPts val="0"/>
              </a:spcBef>
              <a:buNone/>
            </a:pPr>
            <a:r>
              <a:rPr lang="en"/>
              <a:t>Structure of Project</a:t>
            </a:r>
          </a:p>
        </p:txBody>
      </p:sp>
      <p:sp>
        <p:nvSpPr>
          <p:cNvPr id="73" name="Shape 73"/>
          <p:cNvSpPr txBox="1"/>
          <p:nvPr/>
        </p:nvSpPr>
        <p:spPr>
          <a:xfrm>
            <a:off x="1299625" y="1354725"/>
            <a:ext cx="6344100" cy="740100"/>
          </a:xfrm>
          <a:prstGeom prst="rect">
            <a:avLst/>
          </a:prstGeom>
          <a:noFill/>
          <a:ln>
            <a:noFill/>
          </a:ln>
        </p:spPr>
        <p:txBody>
          <a:bodyPr lIns="91425" tIns="91425" rIns="91425" bIns="91425" anchor="t" anchorCtr="0">
            <a:noAutofit/>
          </a:bodyPr>
          <a:lstStyle/>
          <a:p>
            <a:pPr marL="914400" lvl="0" indent="0" rtl="0">
              <a:spcBef>
                <a:spcPts val="0"/>
              </a:spcBef>
              <a:buNone/>
            </a:pPr>
            <a:r>
              <a:rPr lang="en" sz="3000"/>
              <a:t>District Leadership Cadre: </a:t>
            </a:r>
            <a:r>
              <a:rPr lang="en" sz="2400" i="1"/>
              <a:t>(Milwaukee, Racine, Kenosha)</a:t>
            </a:r>
          </a:p>
          <a:p>
            <a:pPr marL="914400" lvl="0" indent="0" rtl="0">
              <a:spcBef>
                <a:spcPts val="0"/>
              </a:spcBef>
              <a:buNone/>
            </a:pPr>
            <a:endParaRPr sz="1200"/>
          </a:p>
          <a:p>
            <a:pPr marL="914400" lvl="0" indent="0" rtl="0">
              <a:spcBef>
                <a:spcPts val="0"/>
              </a:spcBef>
              <a:buNone/>
            </a:pPr>
            <a:r>
              <a:rPr lang="en" sz="3000"/>
              <a:t>Demonstration Schools</a:t>
            </a:r>
          </a:p>
          <a:p>
            <a:pPr marL="914400" lvl="0" indent="0" rtl="0">
              <a:spcBef>
                <a:spcPts val="0"/>
              </a:spcBef>
              <a:buNone/>
            </a:pPr>
            <a:endParaRPr sz="1200"/>
          </a:p>
          <a:p>
            <a:pPr marL="914400" lvl="0" indent="0" rtl="0">
              <a:spcBef>
                <a:spcPts val="0"/>
              </a:spcBef>
              <a:buNone/>
            </a:pPr>
            <a:r>
              <a:rPr lang="en" sz="3000"/>
              <a:t>State Leadership Cadre</a:t>
            </a:r>
          </a:p>
          <a:p>
            <a:pPr marL="914400" lvl="0" indent="0" rtl="0">
              <a:spcBef>
                <a:spcPts val="0"/>
              </a:spcBef>
              <a:buNone/>
            </a:pPr>
            <a:endParaRPr sz="1200"/>
          </a:p>
          <a:p>
            <a:pPr marL="914400" lvl="0" indent="0">
              <a:spcBef>
                <a:spcPts val="0"/>
              </a:spcBef>
              <a:buNone/>
            </a:pPr>
            <a:r>
              <a:rPr lang="en" sz="3000"/>
              <a:t>Strategic Planning Team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512700" y="540600"/>
            <a:ext cx="8118600" cy="4173300"/>
          </a:xfrm>
          <a:prstGeom prst="rect">
            <a:avLst/>
          </a:prstGeom>
        </p:spPr>
        <p:txBody>
          <a:bodyPr lIns="91425" tIns="91425" rIns="91425" bIns="91425" anchor="b" anchorCtr="0">
            <a:noAutofit/>
          </a:bodyPr>
          <a:lstStyle/>
          <a:p>
            <a:pPr lvl="0" rtl="0">
              <a:spcBef>
                <a:spcPts val="0"/>
              </a:spcBef>
              <a:buNone/>
            </a:pPr>
            <a:r>
              <a:rPr lang="en" sz="3000" u="sng"/>
              <a:t>Project Goals:</a:t>
            </a:r>
          </a:p>
          <a:p>
            <a:pPr lvl="0" rtl="0">
              <a:spcBef>
                <a:spcPts val="0"/>
              </a:spcBef>
              <a:buNone/>
            </a:pPr>
            <a:endParaRPr sz="600"/>
          </a:p>
          <a:p>
            <a:pPr marL="457200" lvl="0" indent="-419100" rtl="0">
              <a:spcBef>
                <a:spcPts val="0"/>
              </a:spcBef>
              <a:buSzPct val="100000"/>
              <a:buChar char="●"/>
            </a:pPr>
            <a:r>
              <a:rPr lang="en" sz="3000"/>
              <a:t>Collaboration</a:t>
            </a:r>
          </a:p>
          <a:p>
            <a:pPr marL="457200" lvl="0" indent="-419100" rtl="0">
              <a:spcBef>
                <a:spcPts val="0"/>
              </a:spcBef>
              <a:buSzPct val="100000"/>
              <a:buChar char="●"/>
            </a:pPr>
            <a:r>
              <a:rPr lang="en" sz="3000"/>
              <a:t>Assessment</a:t>
            </a:r>
          </a:p>
          <a:p>
            <a:pPr marL="457200" lvl="0" indent="-419100" rtl="0">
              <a:spcBef>
                <a:spcPts val="0"/>
              </a:spcBef>
              <a:buSzPct val="100000"/>
              <a:buChar char="●"/>
            </a:pPr>
            <a:r>
              <a:rPr lang="en" sz="3000"/>
              <a:t>Instruction</a:t>
            </a:r>
          </a:p>
          <a:p>
            <a:pPr lvl="0" rtl="0">
              <a:spcBef>
                <a:spcPts val="0"/>
              </a:spcBef>
              <a:buNone/>
            </a:pPr>
            <a:r>
              <a:rPr lang="en" sz="3000"/>
              <a:t> </a:t>
            </a:r>
            <a:r>
              <a:rPr lang="en" sz="3000" i="1"/>
              <a:t>Use the components of the RtI Framework to increase the percentage of high ability/high potential students identified for advanced services and achieve at advanced levels</a:t>
            </a:r>
          </a:p>
          <a:p>
            <a:pPr lvl="0">
              <a:spcBef>
                <a:spcPts val="0"/>
              </a:spcBef>
              <a:buNone/>
            </a:pPr>
            <a:endParaRPr sz="3000" i="1"/>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20500" y="396500"/>
            <a:ext cx="8534400" cy="958200"/>
          </a:xfrm>
          <a:prstGeom prst="rect">
            <a:avLst/>
          </a:prstGeom>
          <a:solidFill>
            <a:schemeClr val="accent1"/>
          </a:solidFill>
          <a:ln>
            <a:noFill/>
          </a:ln>
        </p:spPr>
        <p:txBody>
          <a:bodyPr lIns="91425" tIns="45700" rIns="91425" bIns="45700" anchor="b" anchorCtr="0">
            <a:noAutofit/>
          </a:bodyPr>
          <a:lstStyle/>
          <a:p>
            <a:pPr marL="0" marR="0" lvl="0" indent="0" algn="ctr" rtl="0">
              <a:spcBef>
                <a:spcPts val="0"/>
              </a:spcBef>
              <a:buClr>
                <a:srgbClr val="7A9798"/>
              </a:buClr>
              <a:buSzPct val="25000"/>
              <a:buFont typeface="Georgia"/>
              <a:buNone/>
            </a:pPr>
            <a:r>
              <a:rPr lang="en" sz="2970" b="1" i="0" u="none" strike="noStrike" cap="none">
                <a:solidFill>
                  <a:srgbClr val="000000"/>
                </a:solidFill>
                <a:latin typeface="Georgia"/>
                <a:ea typeface="Georgia"/>
                <a:cs typeface="Georgia"/>
                <a:sym typeface="Georgia"/>
              </a:rPr>
              <a:t/>
            </a:r>
            <a:br>
              <a:rPr lang="en" sz="2970" b="1" i="0" u="none" strike="noStrike" cap="none">
                <a:solidFill>
                  <a:srgbClr val="000000"/>
                </a:solidFill>
                <a:latin typeface="Georgia"/>
                <a:ea typeface="Georgia"/>
                <a:cs typeface="Georgia"/>
                <a:sym typeface="Georgia"/>
              </a:rPr>
            </a:br>
            <a:r>
              <a:rPr lang="en" sz="2970" b="1" i="0" u="none" strike="noStrike" cap="none">
                <a:solidFill>
                  <a:srgbClr val="000000"/>
                </a:solidFill>
                <a:latin typeface="Georgia"/>
                <a:ea typeface="Georgia"/>
                <a:cs typeface="Georgia"/>
                <a:sym typeface="Georgia"/>
              </a:rPr>
              <a:t>Wisconsin Department of </a:t>
            </a:r>
          </a:p>
          <a:p>
            <a:pPr marL="0" marR="0" lvl="0" indent="0" algn="ctr" rtl="0">
              <a:spcBef>
                <a:spcPts val="0"/>
              </a:spcBef>
              <a:buClr>
                <a:srgbClr val="7A9798"/>
              </a:buClr>
              <a:buSzPct val="25000"/>
              <a:buFont typeface="Georgia"/>
              <a:buNone/>
            </a:pPr>
            <a:r>
              <a:rPr lang="en" sz="2970" b="1" i="0" u="none" strike="noStrike" cap="none">
                <a:solidFill>
                  <a:srgbClr val="000000"/>
                </a:solidFill>
                <a:latin typeface="Georgia"/>
                <a:ea typeface="Georgia"/>
                <a:cs typeface="Georgia"/>
                <a:sym typeface="Georgia"/>
              </a:rPr>
              <a:t>Public Instruction’s VISION for RtI:  </a:t>
            </a:r>
          </a:p>
        </p:txBody>
      </p:sp>
      <p:pic>
        <p:nvPicPr>
          <p:cNvPr id="84" name="Shape 84"/>
          <p:cNvPicPr preferRelativeResize="0"/>
          <p:nvPr/>
        </p:nvPicPr>
        <p:blipFill rotWithShape="1">
          <a:blip r:embed="rId3">
            <a:alphaModFix/>
          </a:blip>
          <a:srcRect l="8641" t="15000" r="22393" b="21410"/>
          <a:stretch/>
        </p:blipFill>
        <p:spPr>
          <a:xfrm>
            <a:off x="1116545" y="1888066"/>
            <a:ext cx="6942300" cy="3600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sz="3600" b="1">
                <a:latin typeface="Cambria"/>
                <a:ea typeface="Cambria"/>
                <a:cs typeface="Cambria"/>
                <a:sym typeface="Cambria"/>
              </a:rPr>
              <a:t>Think Continuum of Supports</a:t>
            </a:r>
          </a:p>
        </p:txBody>
      </p:sp>
      <p:sp>
        <p:nvSpPr>
          <p:cNvPr id="90" name="Shape 90"/>
          <p:cNvSpPr txBox="1"/>
          <p:nvPr/>
        </p:nvSpPr>
        <p:spPr>
          <a:xfrm>
            <a:off x="1123425" y="1839325"/>
            <a:ext cx="6344100" cy="740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91" name="Shape 91"/>
          <p:cNvPicPr preferRelativeResize="0"/>
          <p:nvPr/>
        </p:nvPicPr>
        <p:blipFill>
          <a:blip r:embed="rId3">
            <a:alphaModFix/>
          </a:blip>
          <a:stretch>
            <a:fillRect/>
          </a:stretch>
        </p:blipFill>
        <p:spPr>
          <a:xfrm>
            <a:off x="142875" y="1242400"/>
            <a:ext cx="8858250" cy="1733550"/>
          </a:xfrm>
          <a:prstGeom prst="rect">
            <a:avLst/>
          </a:prstGeom>
          <a:noFill/>
          <a:ln>
            <a:noFill/>
          </a:ln>
        </p:spPr>
      </p:pic>
      <p:sp>
        <p:nvSpPr>
          <p:cNvPr id="92" name="Shape 92"/>
          <p:cNvSpPr txBox="1"/>
          <p:nvPr/>
        </p:nvSpPr>
        <p:spPr>
          <a:xfrm>
            <a:off x="748950" y="3425325"/>
            <a:ext cx="6344100" cy="740100"/>
          </a:xfrm>
          <a:prstGeom prst="rect">
            <a:avLst/>
          </a:prstGeom>
          <a:noFill/>
          <a:ln>
            <a:noFill/>
          </a:ln>
        </p:spPr>
        <p:txBody>
          <a:bodyPr lIns="91425" tIns="91425" rIns="91425" bIns="91425" anchor="t" anchorCtr="0">
            <a:noAutofit/>
          </a:bodyPr>
          <a:lstStyle/>
          <a:p>
            <a:pPr lvl="0">
              <a:spcBef>
                <a:spcPts val="0"/>
              </a:spcBef>
              <a:buNone/>
            </a:pPr>
            <a:endParaRPr/>
          </a:p>
        </p:txBody>
      </p:sp>
      <p:graphicFrame>
        <p:nvGraphicFramePr>
          <p:cNvPr id="93" name="Shape 93"/>
          <p:cNvGraphicFramePr/>
          <p:nvPr/>
        </p:nvGraphicFramePr>
        <p:xfrm>
          <a:off x="214850" y="2887925"/>
          <a:ext cx="3000000" cy="3000000"/>
        </p:xfrm>
        <a:graphic>
          <a:graphicData uri="http://schemas.openxmlformats.org/drawingml/2006/table">
            <a:tbl>
              <a:tblPr>
                <a:noFill/>
                <a:tableStyleId>{676A0950-15D9-47A5-93F9-F4FE40BBCD2B}</a:tableStyleId>
              </a:tblPr>
              <a:tblGrid>
                <a:gridCol w="1218225"/>
                <a:gridCol w="1218225"/>
                <a:gridCol w="1218225"/>
                <a:gridCol w="1218225"/>
                <a:gridCol w="1218225"/>
                <a:gridCol w="1218225"/>
                <a:gridCol w="1218225"/>
              </a:tblGrid>
              <a:tr h="381000">
                <a:tc>
                  <a:txBody>
                    <a:bodyPr/>
                    <a:lstStyle/>
                    <a:p>
                      <a:pPr lvl="0" algn="ctr" rtl="0">
                        <a:lnSpc>
                          <a:spcPct val="115000"/>
                        </a:lnSpc>
                        <a:spcBef>
                          <a:spcPts val="0"/>
                        </a:spcBef>
                        <a:buNone/>
                      </a:pPr>
                      <a:r>
                        <a:rPr lang="en" sz="1200" b="1">
                          <a:latin typeface="Calibri"/>
                          <a:ea typeface="Calibri"/>
                          <a:cs typeface="Calibri"/>
                          <a:sym typeface="Calibri"/>
                        </a:rPr>
                        <a:t>More than a year behind, gaps and misconceptions from many years</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Gaps and misconceptions disrupt participation</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Struggles with some assignments</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Keeps up</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Thrives</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Excels</a:t>
                      </a:r>
                    </a:p>
                  </a:txBody>
                  <a:tcPr marL="91425" marR="91425" marT="91425" marB="91425"/>
                </a:tc>
                <a:tc>
                  <a:txBody>
                    <a:bodyPr/>
                    <a:lstStyle/>
                    <a:p>
                      <a:pPr lvl="0" algn="ctr" rtl="0">
                        <a:lnSpc>
                          <a:spcPct val="115000"/>
                        </a:lnSpc>
                        <a:spcBef>
                          <a:spcPts val="0"/>
                        </a:spcBef>
                        <a:buNone/>
                      </a:pPr>
                      <a:r>
                        <a:rPr lang="en" sz="1200" b="1">
                          <a:latin typeface="Calibri"/>
                          <a:ea typeface="Calibri"/>
                          <a:cs typeface="Calibri"/>
                          <a:sym typeface="Calibri"/>
                        </a:rPr>
                        <a:t>Years ahead</a:t>
                      </a:r>
                    </a:p>
                  </a:txBody>
                  <a:tcPr marL="91425" marR="91425" marT="91425" marB="91425"/>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Principles of RtI</a:t>
            </a:r>
          </a:p>
        </p:txBody>
      </p:sp>
      <p:sp>
        <p:nvSpPr>
          <p:cNvPr id="99" name="Shape 99"/>
          <p:cNvSpPr txBox="1"/>
          <p:nvPr/>
        </p:nvSpPr>
        <p:spPr>
          <a:xfrm>
            <a:off x="1420800" y="2896650"/>
            <a:ext cx="6344100" cy="740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0" name="Shape 100"/>
          <p:cNvSpPr txBox="1"/>
          <p:nvPr/>
        </p:nvSpPr>
        <p:spPr>
          <a:xfrm>
            <a:off x="759975" y="1134450"/>
            <a:ext cx="6344100" cy="740100"/>
          </a:xfrm>
          <a:prstGeom prst="rect">
            <a:avLst/>
          </a:prstGeom>
          <a:noFill/>
          <a:ln>
            <a:noFill/>
          </a:ln>
        </p:spPr>
        <p:txBody>
          <a:bodyPr lIns="91425" tIns="91425" rIns="91425" bIns="91425" anchor="t" anchorCtr="0">
            <a:noAutofit/>
          </a:bodyPr>
          <a:lstStyle/>
          <a:p>
            <a:pPr marL="457200" lvl="0" indent="-342900" rtl="0">
              <a:spcBef>
                <a:spcPts val="0"/>
              </a:spcBef>
              <a:buSzPct val="100000"/>
              <a:buAutoNum type="arabicPeriod"/>
            </a:pPr>
            <a:r>
              <a:rPr lang="en" sz="1800"/>
              <a:t>RtI is for ALL children and ALL educators</a:t>
            </a:r>
          </a:p>
          <a:p>
            <a:pPr marL="457200" lvl="0" indent="-342900" rtl="0">
              <a:spcBef>
                <a:spcPts val="0"/>
              </a:spcBef>
              <a:buSzPct val="100000"/>
              <a:buAutoNum type="arabicPeriod"/>
            </a:pPr>
            <a:r>
              <a:rPr lang="en" sz="1800"/>
              <a:t>RtI must support and provide value to effective teaching practices.</a:t>
            </a:r>
          </a:p>
          <a:p>
            <a:pPr marL="457200" lvl="0" indent="-342900" rtl="0">
              <a:spcBef>
                <a:spcPts val="0"/>
              </a:spcBef>
              <a:buSzPct val="100000"/>
              <a:buAutoNum type="arabicPeriod"/>
            </a:pPr>
            <a:r>
              <a:rPr lang="en" sz="1800"/>
              <a:t>Success for RtI lies within the classroom through collaboration</a:t>
            </a:r>
          </a:p>
          <a:p>
            <a:pPr marL="457200" lvl="0" indent="-342900" rtl="0">
              <a:spcBef>
                <a:spcPts val="0"/>
              </a:spcBef>
              <a:buSzPct val="100000"/>
              <a:buAutoNum type="arabicPeriod"/>
            </a:pPr>
            <a:r>
              <a:rPr lang="en" sz="1800"/>
              <a:t>RtI is a framework that supports academic and behavioral success.</a:t>
            </a:r>
          </a:p>
          <a:p>
            <a:pPr marL="457200" lvl="0" indent="-342900" rtl="0">
              <a:spcBef>
                <a:spcPts val="0"/>
              </a:spcBef>
              <a:buSzPct val="100000"/>
              <a:buAutoNum type="arabicPeriod"/>
            </a:pPr>
            <a:r>
              <a:rPr lang="en" sz="1800"/>
              <a:t>RtI supports and provides value to the use of multiple assessments to inform instructional practices</a:t>
            </a:r>
          </a:p>
          <a:p>
            <a:pPr marL="457200" lvl="0" indent="-342900" rtl="0">
              <a:spcBef>
                <a:spcPts val="0"/>
              </a:spcBef>
              <a:buSzPct val="100000"/>
              <a:buAutoNum type="arabicPeriod"/>
            </a:pPr>
            <a:r>
              <a:rPr lang="en" sz="1800"/>
              <a:t>RtI is something you DO, not necessarily something you buy.</a:t>
            </a:r>
          </a:p>
          <a:p>
            <a:pPr marL="457200" lvl="0" indent="-342900">
              <a:spcBef>
                <a:spcPts val="0"/>
              </a:spcBef>
              <a:buSzPct val="100000"/>
              <a:buAutoNum type="arabicPeriod"/>
            </a:pPr>
            <a:r>
              <a:rPr lang="en" sz="1800"/>
              <a:t>RtI emerges from and supports research- and evidence-based practices.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35750"/>
            <a:ext cx="8520600" cy="392100"/>
          </a:xfrm>
          <a:prstGeom prst="rect">
            <a:avLst/>
          </a:prstGeom>
          <a:solidFill>
            <a:schemeClr val="lt2"/>
          </a:solidFill>
        </p:spPr>
        <p:txBody>
          <a:bodyPr lIns="91425" tIns="91425" rIns="91425" bIns="91425" anchor="t" anchorCtr="0">
            <a:noAutofit/>
          </a:bodyPr>
          <a:lstStyle/>
          <a:p>
            <a:pPr lvl="0">
              <a:spcBef>
                <a:spcPts val="0"/>
              </a:spcBef>
              <a:buNone/>
            </a:pPr>
            <a:r>
              <a:rPr lang="en" sz="2400" b="1" i="1"/>
              <a:t>Key Characteristics of Effective Gifted Programs</a:t>
            </a:r>
          </a:p>
        </p:txBody>
      </p:sp>
      <p:sp>
        <p:nvSpPr>
          <p:cNvPr id="106" name="Shape 106"/>
          <p:cNvSpPr txBox="1"/>
          <p:nvPr/>
        </p:nvSpPr>
        <p:spPr>
          <a:xfrm>
            <a:off x="330425" y="782000"/>
            <a:ext cx="8520600" cy="905400"/>
          </a:xfrm>
          <a:prstGeom prst="rect">
            <a:avLst/>
          </a:prstGeom>
          <a:noFill/>
          <a:ln>
            <a:noFill/>
          </a:ln>
        </p:spPr>
        <p:txBody>
          <a:bodyPr lIns="91425" tIns="91425" rIns="91425" bIns="91425" anchor="t" anchorCtr="0">
            <a:noAutofit/>
          </a:bodyPr>
          <a:lstStyle/>
          <a:p>
            <a:pPr lvl="0">
              <a:spcBef>
                <a:spcPts val="0"/>
              </a:spcBef>
              <a:buNone/>
            </a:pPr>
            <a:endParaRPr/>
          </a:p>
        </p:txBody>
      </p:sp>
      <p:graphicFrame>
        <p:nvGraphicFramePr>
          <p:cNvPr id="107" name="Shape 107"/>
          <p:cNvGraphicFramePr/>
          <p:nvPr/>
        </p:nvGraphicFramePr>
        <p:xfrm>
          <a:off x="286150" y="857250"/>
          <a:ext cx="3000000" cy="3000000"/>
        </p:xfrm>
        <a:graphic>
          <a:graphicData uri="http://schemas.openxmlformats.org/drawingml/2006/table">
            <a:tbl>
              <a:tblPr>
                <a:noFill/>
                <a:tableStyleId>{676A0950-15D9-47A5-93F9-F4FE40BBCD2B}</a:tableStyleId>
              </a:tblPr>
              <a:tblGrid>
                <a:gridCol w="1312475"/>
                <a:gridCol w="7171100"/>
              </a:tblGrid>
              <a:tr h="381000">
                <a:tc>
                  <a:txBody>
                    <a:bodyPr/>
                    <a:lstStyle/>
                    <a:p>
                      <a:pPr lvl="0">
                        <a:spcBef>
                          <a:spcPts val="0"/>
                        </a:spcBef>
                        <a:buNone/>
                      </a:pPr>
                      <a:r>
                        <a:rPr lang="en" sz="1200"/>
                        <a:t>Systemic</a:t>
                      </a:r>
                    </a:p>
                  </a:txBody>
                  <a:tcPr marL="91425" marR="91425" marT="91425" marB="91425"/>
                </a:tc>
                <a:tc>
                  <a:txBody>
                    <a:bodyPr/>
                    <a:lstStyle/>
                    <a:p>
                      <a:pPr lvl="0" rtl="0">
                        <a:lnSpc>
                          <a:spcPct val="100000"/>
                        </a:lnSpc>
                        <a:spcBef>
                          <a:spcPts val="0"/>
                        </a:spcBef>
                        <a:buClr>
                          <a:schemeClr val="dk1"/>
                        </a:buClr>
                        <a:buSzPct val="91666"/>
                        <a:buFont typeface="Arial"/>
                        <a:buNone/>
                      </a:pPr>
                      <a:r>
                        <a:rPr lang="en" sz="1200">
                          <a:solidFill>
                            <a:schemeClr val="dk1"/>
                          </a:solidFill>
                          <a:latin typeface="Calibri"/>
                          <a:ea typeface="Calibri"/>
                          <a:cs typeface="Calibri"/>
                          <a:sym typeface="Calibri"/>
                        </a:rPr>
                        <a:t>Integrated with schoolwide initiatives and programming across all grade levels, K-12. Opportunities should be incorporated into the regular school day and school year.</a:t>
                      </a:r>
                    </a:p>
                  </a:txBody>
                  <a:tcPr marL="91425" marR="91425" marT="91425" marB="91425"/>
                </a:tc>
              </a:tr>
              <a:tr h="381000">
                <a:tc>
                  <a:txBody>
                    <a:bodyPr/>
                    <a:lstStyle/>
                    <a:p>
                      <a:pPr lvl="0">
                        <a:spcBef>
                          <a:spcPts val="0"/>
                        </a:spcBef>
                        <a:buNone/>
                      </a:pPr>
                      <a:r>
                        <a:rPr lang="en" sz="1200"/>
                        <a:t>Collaborative</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The responsibility of all staff members working in a collaborative fashion to meet student needs.</a:t>
                      </a:r>
                    </a:p>
                  </a:txBody>
                  <a:tcPr marL="91425" marR="91425" marT="91425" marB="91425"/>
                </a:tc>
              </a:tr>
              <a:tr h="396200">
                <a:tc>
                  <a:txBody>
                    <a:bodyPr/>
                    <a:lstStyle/>
                    <a:p>
                      <a:pPr lvl="0">
                        <a:spcBef>
                          <a:spcPts val="0"/>
                        </a:spcBef>
                        <a:buNone/>
                      </a:pPr>
                      <a:r>
                        <a:rPr lang="en" sz="1200"/>
                        <a:t>Sustainable</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An integral part of the school district’s staffing and funding plans. It should not be dependent on any particular person or funding sources.</a:t>
                      </a:r>
                    </a:p>
                  </a:txBody>
                  <a:tcPr marL="91425" marR="91425" marT="91425" marB="91425"/>
                </a:tc>
              </a:tr>
              <a:tr h="381000">
                <a:tc>
                  <a:txBody>
                    <a:bodyPr/>
                    <a:lstStyle/>
                    <a:p>
                      <a:pPr lvl="0">
                        <a:spcBef>
                          <a:spcPts val="0"/>
                        </a:spcBef>
                        <a:buNone/>
                      </a:pPr>
                      <a:r>
                        <a:rPr lang="en" sz="1200"/>
                        <a:t>Responsive</a:t>
                      </a:r>
                    </a:p>
                  </a:txBody>
                  <a:tcPr marL="91425" marR="91425" marT="91425" marB="91425"/>
                </a:tc>
                <a:tc>
                  <a:txBody>
                    <a:bodyPr/>
                    <a:lstStyle/>
                    <a:p>
                      <a:pPr lvl="0" rtl="0">
                        <a:lnSpc>
                          <a:spcPct val="115000"/>
                        </a:lnSpc>
                        <a:spcBef>
                          <a:spcPts val="0"/>
                        </a:spcBef>
                        <a:buNone/>
                      </a:pPr>
                      <a:r>
                        <a:rPr lang="en" sz="1200">
                          <a:solidFill>
                            <a:schemeClr val="dk1"/>
                          </a:solidFill>
                          <a:latin typeface="Calibri"/>
                          <a:ea typeface="Calibri"/>
                          <a:cs typeface="Calibri"/>
                          <a:sym typeface="Calibri"/>
                        </a:rPr>
                        <a:t>Responsive to local student demographics, curriculum, resources, and needs.</a:t>
                      </a:r>
                    </a:p>
                  </a:txBody>
                  <a:tcPr marL="91425" marR="91425" marT="91425" marB="91425"/>
                </a:tc>
              </a:tr>
              <a:tr h="381000">
                <a:tc>
                  <a:txBody>
                    <a:bodyPr/>
                    <a:lstStyle/>
                    <a:p>
                      <a:pPr lvl="0">
                        <a:spcBef>
                          <a:spcPts val="0"/>
                        </a:spcBef>
                        <a:buNone/>
                      </a:pPr>
                      <a:r>
                        <a:rPr lang="en" sz="1200"/>
                        <a:t>Fluid</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Flexible and continuously adapt to student need. Programming will likely differ based on local needs and community resources. Plans may vary from district to district and school to school.</a:t>
                      </a:r>
                    </a:p>
                  </a:txBody>
                  <a:tcPr marL="91425" marR="91425" marT="91425" marB="91425"/>
                </a:tc>
              </a:tr>
              <a:tr h="381000">
                <a:tc>
                  <a:txBody>
                    <a:bodyPr/>
                    <a:lstStyle/>
                    <a:p>
                      <a:pPr lvl="0">
                        <a:spcBef>
                          <a:spcPts val="0"/>
                        </a:spcBef>
                        <a:buNone/>
                      </a:pPr>
                      <a:r>
                        <a:rPr lang="en" sz="1200"/>
                        <a:t>Appropriate</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Provide opportunities that are in place of, not in addition to, regular classroom instruction and activities</a:t>
                      </a:r>
                    </a:p>
                  </a:txBody>
                  <a:tcPr marL="91425" marR="91425" marT="91425" marB="91425"/>
                </a:tc>
              </a:tr>
              <a:tr h="381000">
                <a:tc>
                  <a:txBody>
                    <a:bodyPr/>
                    <a:lstStyle/>
                    <a:p>
                      <a:pPr lvl="0">
                        <a:spcBef>
                          <a:spcPts val="0"/>
                        </a:spcBef>
                        <a:buNone/>
                      </a:pPr>
                      <a:r>
                        <a:rPr lang="en" sz="1200"/>
                        <a:t>Comprehensive</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Consider the “whole child” by encouraging academic, social, and personal growth of the students.</a:t>
                      </a:r>
                    </a:p>
                  </a:txBody>
                  <a:tcPr marL="91425" marR="91425" marT="91425" marB="91425"/>
                </a:tc>
              </a:tr>
              <a:tr h="381000">
                <a:tc>
                  <a:txBody>
                    <a:bodyPr/>
                    <a:lstStyle/>
                    <a:p>
                      <a:pPr lvl="0">
                        <a:spcBef>
                          <a:spcPts val="0"/>
                        </a:spcBef>
                        <a:buNone/>
                      </a:pPr>
                      <a:r>
                        <a:rPr lang="en" sz="1200"/>
                        <a:t>Aligned</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Have goals that are clear and aligned with state statutes, administrative rule, professional standards, research, and effective practice.</a:t>
                      </a:r>
                    </a:p>
                  </a:txBody>
                  <a:tcPr marL="91425" marR="91425" marT="91425" marB="91425"/>
                </a:tc>
              </a:tr>
              <a:tr h="381000">
                <a:tc>
                  <a:txBody>
                    <a:bodyPr/>
                    <a:lstStyle/>
                    <a:p>
                      <a:pPr lvl="0">
                        <a:spcBef>
                          <a:spcPts val="0"/>
                        </a:spcBef>
                        <a:buNone/>
                      </a:pPr>
                      <a:r>
                        <a:rPr lang="en" sz="1200"/>
                        <a:t>Measurable</a:t>
                      </a:r>
                    </a:p>
                  </a:txBody>
                  <a:tcPr marL="91425" marR="91425" marT="91425" marB="91425"/>
                </a:tc>
                <a:tc>
                  <a:txBody>
                    <a:bodyPr/>
                    <a:lstStyle/>
                    <a:p>
                      <a:pPr lvl="0" rt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Have goals that are specific enough so that progress toward them can be readily evaluated on an ongoing basis</a:t>
                      </a:r>
                    </a:p>
                  </a:txBody>
                  <a:tcPr marL="91425" marR="91425" marT="91425" marB="91425"/>
                </a:tc>
              </a:tr>
            </a:tbl>
          </a:graphicData>
        </a:graphic>
      </p:graphicFrame>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613200"/>
          </a:xfrm>
          <a:prstGeom prst="rect">
            <a:avLst/>
          </a:prstGeom>
          <a:solidFill>
            <a:schemeClr val="lt2"/>
          </a:solidFill>
        </p:spPr>
        <p:txBody>
          <a:bodyPr lIns="91425" tIns="91425" rIns="91425" bIns="91425" anchor="t" anchorCtr="0">
            <a:noAutofit/>
          </a:bodyPr>
          <a:lstStyle/>
          <a:p>
            <a:pPr lvl="0">
              <a:spcBef>
                <a:spcPts val="0"/>
              </a:spcBef>
              <a:buNone/>
            </a:pPr>
            <a:r>
              <a:rPr lang="en"/>
              <a:t>Connections...</a:t>
            </a:r>
          </a:p>
        </p:txBody>
      </p:sp>
      <p:sp>
        <p:nvSpPr>
          <p:cNvPr id="113" name="Shape 113"/>
          <p:cNvSpPr txBox="1"/>
          <p:nvPr/>
        </p:nvSpPr>
        <p:spPr>
          <a:xfrm>
            <a:off x="770975" y="1387750"/>
            <a:ext cx="6344100" cy="740100"/>
          </a:xfrm>
          <a:prstGeom prst="rect">
            <a:avLst/>
          </a:prstGeom>
          <a:noFill/>
          <a:ln>
            <a:noFill/>
          </a:ln>
        </p:spPr>
        <p:txBody>
          <a:bodyPr lIns="91425" tIns="91425" rIns="91425" bIns="91425" anchor="t" anchorCtr="0">
            <a:noAutofit/>
          </a:bodyPr>
          <a:lstStyle/>
          <a:p>
            <a:pPr lvl="0">
              <a:spcBef>
                <a:spcPts val="0"/>
              </a:spcBef>
              <a:buNone/>
            </a:pPr>
            <a:r>
              <a:rPr lang="en" sz="3000"/>
              <a:t>What similarities and differences do you notice between the Key Characteristics and the Principles of RtI?</a:t>
            </a:r>
          </a:p>
        </p:txBody>
      </p:sp>
    </p:spTree>
  </p:cSld>
  <p:clrMapOvr>
    <a:masterClrMapping/>
  </p:clrMapOvr>
  <p:transition spd="slow">
    <p:cut/>
  </p:transition>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On-screen Show (16:9)</PresentationFormat>
  <Paragraphs>96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Old Standard TT</vt:lpstr>
      <vt:lpstr>Calibri</vt:lpstr>
      <vt:lpstr>Georgia</vt:lpstr>
      <vt:lpstr>Arial</vt:lpstr>
      <vt:lpstr>Cambria</vt:lpstr>
      <vt:lpstr>paperback</vt:lpstr>
      <vt:lpstr>DPI Javits Grant:  Expanding Excellence Initiative</vt:lpstr>
      <vt:lpstr>Expanding Excellence  Initiative</vt:lpstr>
      <vt:lpstr>Structure of Project</vt:lpstr>
      <vt:lpstr>Project Goals:  Collaboration Assessment Instruction  Use the components of the RtI Framework to increase the percentage of high ability/high potential students identified for advanced services and achieve at advanced levels </vt:lpstr>
      <vt:lpstr> Wisconsin Department of  Public Instruction’s VISION for RtI:  </vt:lpstr>
      <vt:lpstr>Think Continuum of Supports</vt:lpstr>
      <vt:lpstr>Principles of RtI</vt:lpstr>
      <vt:lpstr>Key Characteristics of Effective Gifted Programs</vt:lpstr>
      <vt:lpstr>Connections...</vt:lpstr>
      <vt:lpstr>MLSS Roadmap</vt:lpstr>
      <vt:lpstr>Mapping Instructional Practices</vt:lpstr>
      <vt:lpstr>Mapping Collaborative Structures</vt:lpstr>
      <vt:lpstr>Mapping Screening and Assessment Practices</vt:lpstr>
      <vt:lpstr>Progress Monitoring for Advanced Learners</vt:lpstr>
      <vt:lpstr>PowerPoint Presentation</vt:lpstr>
      <vt:lpstr>Looking at Inequity</vt:lpstr>
      <vt:lpstr>Culturally Responsive Practices</vt:lpstr>
      <vt:lpstr>Cultural Competence</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DPI Javits Grant:  Expanding Excellence Initiative</dc:title>
  <dc:creator>Amy L. Miller</dc:creator>
  <cp:lastModifiedBy>Amy L. Miller</cp:lastModifiedBy>
  <cp:revision>1</cp:revision>
  <dcterms:modified xsi:type="dcterms:W3CDTF">2016-03-14T15:11:46Z</dcterms:modified>
</cp:coreProperties>
</file>