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24" name="Shape 22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33" name="Shape 1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67" name="Shape 26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77" name="Shape 2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83" name="Shape 2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96" name="Shape 29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27" name="Shape 32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39" name="Shape 3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59" name="Shape 3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69" name="Shape 3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4" name="Shape 4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24" name="Shape 42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37" name="Shape 43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0" name="Shape 4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2" name="Shape 4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8" name="Shape 4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4" name="Shape 5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8" name="Shape 5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6" name="Shape 5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31" name="Shape 5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36" name="Shape 5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9" name="Shape 539"/>
        <p:cNvGrpSpPr/>
        <p:nvPr/>
      </p:nvGrpSpPr>
      <p:grpSpPr>
        <a:xfrm>
          <a:off x="0" y="0"/>
          <a:ext cx="0" cy="0"/>
          <a:chOff x="0" y="0"/>
          <a:chExt cx="0" cy="0"/>
        </a:xfrm>
      </p:grpSpPr>
      <p:sp>
        <p:nvSpPr>
          <p:cNvPr id="540" name="Shape 54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41" name="Shape 5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5" name="Shape 545"/>
        <p:cNvGrpSpPr/>
        <p:nvPr/>
      </p:nvGrpSpPr>
      <p:grpSpPr>
        <a:xfrm>
          <a:off x="0" y="0"/>
          <a:ext cx="0" cy="0"/>
          <a:chOff x="0" y="0"/>
          <a:chExt cx="0" cy="0"/>
        </a:xfrm>
      </p:grpSpPr>
      <p:sp>
        <p:nvSpPr>
          <p:cNvPr id="546" name="Shape 5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7" name="Shape 5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4" name="Shape 5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1" name="Shape 5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8" name="Shape 5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6" name="Shape 5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3" name="Shape 5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65" name="Shape 1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9" name="Shape 5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6" name="Shape 5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9" name="Shape 599"/>
        <p:cNvGrpSpPr/>
        <p:nvPr/>
      </p:nvGrpSpPr>
      <p:grpSpPr>
        <a:xfrm>
          <a:off x="0" y="0"/>
          <a:ext cx="0" cy="0"/>
          <a:chOff x="0" y="0"/>
          <a:chExt cx="0" cy="0"/>
        </a:xfrm>
      </p:grpSpPr>
      <p:sp>
        <p:nvSpPr>
          <p:cNvPr id="600" name="Shape 60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601" name="Shape 6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8" name="Shape 6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4" name="Shape 6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8" name="Shape 618"/>
        <p:cNvGrpSpPr/>
        <p:nvPr/>
      </p:nvGrpSpPr>
      <p:grpSpPr>
        <a:xfrm>
          <a:off x="0" y="0"/>
          <a:ext cx="0" cy="0"/>
          <a:chOff x="0" y="0"/>
          <a:chExt cx="0" cy="0"/>
        </a:xfrm>
      </p:grpSpPr>
      <p:sp>
        <p:nvSpPr>
          <p:cNvPr id="619" name="Shape 6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0" name="Shape 6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5" name="Shape 625"/>
        <p:cNvGrpSpPr/>
        <p:nvPr/>
      </p:nvGrpSpPr>
      <p:grpSpPr>
        <a:xfrm>
          <a:off x="0" y="0"/>
          <a:ext cx="0" cy="0"/>
          <a:chOff x="0" y="0"/>
          <a:chExt cx="0" cy="0"/>
        </a:xfrm>
      </p:grpSpPr>
      <p:sp>
        <p:nvSpPr>
          <p:cNvPr id="626" name="Shape 6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7" name="Shape 6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1" name="Shape 631"/>
        <p:cNvGrpSpPr/>
        <p:nvPr/>
      </p:nvGrpSpPr>
      <p:grpSpPr>
        <a:xfrm>
          <a:off x="0" y="0"/>
          <a:ext cx="0" cy="0"/>
          <a:chOff x="0" y="0"/>
          <a:chExt cx="0" cy="0"/>
        </a:xfrm>
      </p:grpSpPr>
      <p:sp>
        <p:nvSpPr>
          <p:cNvPr id="632" name="Shape 6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3" name="Shape 6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9" name="Shape 6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647" name="Shape 6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77" name="Shape 1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2" name="Shape 6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8" name="Shape 6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1" name="Shape 661"/>
        <p:cNvGrpSpPr/>
        <p:nvPr/>
      </p:nvGrpSpPr>
      <p:grpSpPr>
        <a:xfrm>
          <a:off x="0" y="0"/>
          <a:ext cx="0" cy="0"/>
          <a:chOff x="0" y="0"/>
          <a:chExt cx="0" cy="0"/>
        </a:xfrm>
      </p:grpSpPr>
      <p:sp>
        <p:nvSpPr>
          <p:cNvPr id="662" name="Shape 6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3" name="Shape 6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685800" y="1597818"/>
            <a:ext cx="7772400" cy="11025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8" name="Shape 58"/>
          <p:cNvSpPr txBox="1"/>
          <p:nvPr>
            <p:ph idx="1" type="subTitle"/>
          </p:nvPr>
        </p:nvSpPr>
        <p:spPr>
          <a:xfrm>
            <a:off x="1371600" y="2914650"/>
            <a:ext cx="6400800" cy="1314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Times New Roman"/>
                <a:ea typeface="Times New Roman"/>
                <a:cs typeface="Times New Roman"/>
                <a:sym typeface="Times New Roman"/>
              </a:defRPr>
            </a:lvl1pPr>
            <a:lvl2pPr indent="0" lvl="1" marL="457200" marR="0" rtl="0" algn="ctr">
              <a:spcBef>
                <a:spcPts val="560"/>
              </a:spcBef>
              <a:buClr>
                <a:srgbClr val="888888"/>
              </a:buClr>
              <a:buFont typeface="Arial"/>
              <a:buNone/>
              <a:defRPr b="0" i="0" sz="2800" u="none" cap="none" strike="noStrike">
                <a:solidFill>
                  <a:srgbClr val="888888"/>
                </a:solidFill>
                <a:latin typeface="Times New Roman"/>
                <a:ea typeface="Times New Roman"/>
                <a:cs typeface="Times New Roman"/>
                <a:sym typeface="Times New Roman"/>
              </a:defRPr>
            </a:lvl2pPr>
            <a:lvl3pPr indent="0" lvl="2" marL="914400" marR="0" rtl="0" algn="ctr">
              <a:spcBef>
                <a:spcPts val="480"/>
              </a:spcBef>
              <a:buClr>
                <a:srgbClr val="888888"/>
              </a:buClr>
              <a:buFont typeface="Arial"/>
              <a:buNone/>
              <a:defRPr b="0" i="0" sz="2400" u="none" cap="none" strike="noStrike">
                <a:solidFill>
                  <a:srgbClr val="888888"/>
                </a:solidFill>
                <a:latin typeface="Times New Roman"/>
                <a:ea typeface="Times New Roman"/>
                <a:cs typeface="Times New Roman"/>
                <a:sym typeface="Times New Roman"/>
              </a:defRPr>
            </a:lvl3pPr>
            <a:lvl4pPr indent="0" lvl="3" marL="13716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4pPr>
            <a:lvl5pPr indent="0" lvl="4" marL="18288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5pPr>
            <a:lvl6pPr indent="0" lvl="5" marL="22860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6pPr>
            <a:lvl7pPr indent="0" lvl="6" marL="27432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7pPr>
            <a:lvl8pPr indent="0" lvl="7" marL="32004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8pPr>
            <a:lvl9pPr indent="0" lvl="8" marL="3657600" marR="0" rtl="0" algn="ctr">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9pPr>
          </a:lstStyle>
          <a:p/>
        </p:txBody>
      </p:sp>
      <p:sp>
        <p:nvSpPr>
          <p:cNvPr id="59" name="Shape 59"/>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60" name="Shape 6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61" name="Shape 61"/>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4" name="Shape 64"/>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66" name="Shape 6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67" name="Shape 67"/>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8" name="Shape 68"/>
        <p:cNvGrpSpPr/>
        <p:nvPr/>
      </p:nvGrpSpPr>
      <p:grpSpPr>
        <a:xfrm>
          <a:off x="0" y="0"/>
          <a:ext cx="0" cy="0"/>
          <a:chOff x="0" y="0"/>
          <a:chExt cx="0" cy="0"/>
        </a:xfrm>
      </p:grpSpPr>
      <p:sp>
        <p:nvSpPr>
          <p:cNvPr id="69" name="Shape 69"/>
          <p:cNvSpPr txBox="1"/>
          <p:nvPr>
            <p:ph type="title"/>
          </p:nvPr>
        </p:nvSpPr>
        <p:spPr>
          <a:xfrm>
            <a:off x="457200" y="204787"/>
            <a:ext cx="3008400" cy="8715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Arial"/>
              <a:buNone/>
              <a:defRPr b="1" i="0" sz="20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0" name="Shape 70"/>
          <p:cNvSpPr txBox="1"/>
          <p:nvPr>
            <p:ph idx="1" type="body"/>
          </p:nvPr>
        </p:nvSpPr>
        <p:spPr>
          <a:xfrm>
            <a:off x="3575050" y="204787"/>
            <a:ext cx="5111700" cy="438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2" type="body"/>
          </p:nvPr>
        </p:nvSpPr>
        <p:spPr>
          <a:xfrm>
            <a:off x="457200" y="1076325"/>
            <a:ext cx="3008400" cy="35184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buClr>
                <a:schemeClr val="dk1"/>
              </a:buClr>
              <a:buFont typeface="Arial"/>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9pPr>
          </a:lstStyle>
          <a:p/>
        </p:txBody>
      </p:sp>
      <p:sp>
        <p:nvSpPr>
          <p:cNvPr id="72" name="Shape 72"/>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73" name="Shape 7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74" name="Shape 74"/>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 name="Shape 75"/>
        <p:cNvGrpSpPr/>
        <p:nvPr/>
      </p:nvGrpSpPr>
      <p:grpSpPr>
        <a:xfrm>
          <a:off x="0" y="0"/>
          <a:ext cx="0" cy="0"/>
          <a:chOff x="0" y="0"/>
          <a:chExt cx="0" cy="0"/>
        </a:xfrm>
      </p:grpSpPr>
      <p:sp>
        <p:nvSpPr>
          <p:cNvPr id="76" name="Shape 76"/>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78" name="Shape 78"/>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1" name="Shape 81"/>
          <p:cNvSpPr txBox="1"/>
          <p:nvPr>
            <p:ph idx="1" type="body"/>
          </p:nvPr>
        </p:nvSpPr>
        <p:spPr>
          <a:xfrm>
            <a:off x="457200" y="1151334"/>
            <a:ext cx="4040100" cy="480000"/>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buClr>
                <a:schemeClr val="dk1"/>
              </a:buClr>
              <a:buFont typeface="Arial"/>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buClr>
                <a:schemeClr val="dk1"/>
              </a:buClr>
              <a:buFont typeface="Arial"/>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2" type="body"/>
          </p:nvPr>
        </p:nvSpPr>
        <p:spPr>
          <a:xfrm>
            <a:off x="457200" y="1631156"/>
            <a:ext cx="4040100"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3" type="body"/>
          </p:nvPr>
        </p:nvSpPr>
        <p:spPr>
          <a:xfrm>
            <a:off x="4645025" y="1151334"/>
            <a:ext cx="4041900" cy="480000"/>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buClr>
                <a:schemeClr val="dk1"/>
              </a:buClr>
              <a:buFont typeface="Arial"/>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buClr>
                <a:schemeClr val="dk1"/>
              </a:buClr>
              <a:buFont typeface="Arial"/>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buClr>
                <a:schemeClr val="dk1"/>
              </a:buClr>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84" name="Shape 84"/>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85" name="Shape 85"/>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86" name="Shape 8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87" name="Shape 87"/>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8" name="Shape 88"/>
        <p:cNvGrpSpPr/>
        <p:nvPr/>
      </p:nvGrpSpPr>
      <p:grpSpPr>
        <a:xfrm>
          <a:off x="0" y="0"/>
          <a:ext cx="0" cy="0"/>
          <a:chOff x="0" y="0"/>
          <a:chExt cx="0" cy="0"/>
        </a:xfrm>
      </p:grpSpPr>
      <p:sp>
        <p:nvSpPr>
          <p:cNvPr id="89" name="Shape 89"/>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0" name="Shape 90"/>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91" name="Shape 91"/>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92" name="Shape 92"/>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3" name="Shape 93"/>
        <p:cNvGrpSpPr/>
        <p:nvPr/>
      </p:nvGrpSpPr>
      <p:grpSpPr>
        <a:xfrm>
          <a:off x="0" y="0"/>
          <a:ext cx="0" cy="0"/>
          <a:chOff x="0" y="0"/>
          <a:chExt cx="0" cy="0"/>
        </a:xfrm>
      </p:grpSpPr>
      <p:sp>
        <p:nvSpPr>
          <p:cNvPr id="94" name="Shape 94"/>
          <p:cNvSpPr txBox="1"/>
          <p:nvPr>
            <p:ph type="title"/>
          </p:nvPr>
        </p:nvSpPr>
        <p:spPr>
          <a:xfrm>
            <a:off x="1792288" y="3600450"/>
            <a:ext cx="5486400" cy="4251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Arial"/>
              <a:buNone/>
              <a:defRPr b="1" i="0" sz="20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5" name="Shape 95"/>
          <p:cNvSpPr/>
          <p:nvPr>
            <p:ph idx="2" type="pic"/>
          </p:nvPr>
        </p:nvSpPr>
        <p:spPr>
          <a:xfrm>
            <a:off x="1792288" y="459581"/>
            <a:ext cx="5486400" cy="30861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buClr>
                <a:schemeClr val="dk1"/>
              </a:buClr>
              <a:buFont typeface="Arial"/>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buClr>
                <a:schemeClr val="dk1"/>
              </a:buClr>
              <a:buFont typeface="Arial"/>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buClr>
                <a:schemeClr val="dk1"/>
              </a:buClr>
              <a:buFont typeface="Arial"/>
              <a:buNone/>
              <a:defRPr b="0" i="0" sz="2000" u="none" cap="none" strike="noStrike">
                <a:solidFill>
                  <a:schemeClr val="dk1"/>
                </a:solidFill>
                <a:latin typeface="Times New Roman"/>
                <a:ea typeface="Times New Roman"/>
                <a:cs typeface="Times New Roman"/>
                <a:sym typeface="Times New Roman"/>
              </a:defRPr>
            </a:lvl9pPr>
          </a:lstStyle>
          <a:p/>
        </p:txBody>
      </p:sp>
      <p:sp>
        <p:nvSpPr>
          <p:cNvPr id="96" name="Shape 96"/>
          <p:cNvSpPr txBox="1"/>
          <p:nvPr>
            <p:ph idx="1" type="body"/>
          </p:nvPr>
        </p:nvSpPr>
        <p:spPr>
          <a:xfrm>
            <a:off x="1792288" y="4025503"/>
            <a:ext cx="5486400" cy="6036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buClr>
                <a:schemeClr val="dk1"/>
              </a:buClr>
              <a:buFont typeface="Arial"/>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buClr>
                <a:schemeClr val="dk1"/>
              </a:buClr>
              <a:buFont typeface="Arial"/>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buClr>
                <a:schemeClr val="dk1"/>
              </a:buClr>
              <a:buFont typeface="Arial"/>
              <a:buNone/>
              <a:defRPr b="0" i="0" sz="900" u="none" cap="none" strike="noStrike">
                <a:solidFill>
                  <a:schemeClr val="dk1"/>
                </a:solidFill>
                <a:latin typeface="Times New Roman"/>
                <a:ea typeface="Times New Roman"/>
                <a:cs typeface="Times New Roman"/>
                <a:sym typeface="Times New Roman"/>
              </a:defRPr>
            </a:lvl9pPr>
          </a:lstStyle>
          <a:p/>
        </p:txBody>
      </p:sp>
      <p:sp>
        <p:nvSpPr>
          <p:cNvPr id="97" name="Shape 97"/>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98" name="Shape 98"/>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99" name="Shape 99"/>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2" name="Shape 102"/>
          <p:cNvSpPr txBox="1"/>
          <p:nvPr>
            <p:ph idx="1" type="body"/>
          </p:nvPr>
        </p:nvSpPr>
        <p:spPr>
          <a:xfrm>
            <a:off x="457200" y="1200150"/>
            <a:ext cx="4038600" cy="3394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3" name="Shape 103"/>
          <p:cNvSpPr txBox="1"/>
          <p:nvPr>
            <p:ph idx="2" type="body"/>
          </p:nvPr>
        </p:nvSpPr>
        <p:spPr>
          <a:xfrm>
            <a:off x="4648200" y="1200150"/>
            <a:ext cx="4038600" cy="3394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4" name="Shape 104"/>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5" name="Shape 105"/>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6" name="Shape 106"/>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7" name="Shape 107"/>
        <p:cNvGrpSpPr/>
        <p:nvPr/>
      </p:nvGrpSpPr>
      <p:grpSpPr>
        <a:xfrm>
          <a:off x="0" y="0"/>
          <a:ext cx="0" cy="0"/>
          <a:chOff x="0" y="0"/>
          <a:chExt cx="0" cy="0"/>
        </a:xfrm>
      </p:grpSpPr>
      <p:sp>
        <p:nvSpPr>
          <p:cNvPr id="108" name="Shape 108"/>
          <p:cNvSpPr txBox="1"/>
          <p:nvPr>
            <p:ph type="title"/>
          </p:nvPr>
        </p:nvSpPr>
        <p:spPr>
          <a:xfrm>
            <a:off x="722312" y="3305175"/>
            <a:ext cx="7772400" cy="10215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1" i="0" sz="40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9" name="Shape 109"/>
          <p:cNvSpPr txBox="1"/>
          <p:nvPr>
            <p:ph idx="1" type="body"/>
          </p:nvPr>
        </p:nvSpPr>
        <p:spPr>
          <a:xfrm>
            <a:off x="722312" y="2180034"/>
            <a:ext cx="7772400" cy="1125300"/>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Times New Roman"/>
                <a:ea typeface="Times New Roman"/>
                <a:cs typeface="Times New Roman"/>
                <a:sym typeface="Times New Roman"/>
              </a:defRPr>
            </a:lvl1pPr>
            <a:lvl2pPr indent="0" lvl="1" marL="457200" marR="0" rtl="0" algn="l">
              <a:spcBef>
                <a:spcPts val="360"/>
              </a:spcBef>
              <a:buClr>
                <a:srgbClr val="888888"/>
              </a:buClr>
              <a:buFont typeface="Arial"/>
              <a:buNone/>
              <a:defRPr b="0" i="0" sz="1800" u="none" cap="none" strike="noStrike">
                <a:solidFill>
                  <a:srgbClr val="888888"/>
                </a:solidFill>
                <a:latin typeface="Times New Roman"/>
                <a:ea typeface="Times New Roman"/>
                <a:cs typeface="Times New Roman"/>
                <a:sym typeface="Times New Roman"/>
              </a:defRPr>
            </a:lvl2pPr>
            <a:lvl3pPr indent="0" lvl="2" marL="914400" marR="0" rtl="0" algn="l">
              <a:spcBef>
                <a:spcPts val="320"/>
              </a:spcBef>
              <a:buClr>
                <a:srgbClr val="888888"/>
              </a:buClr>
              <a:buFont typeface="Arial"/>
              <a:buNone/>
              <a:defRPr b="0" i="0" sz="1600" u="none" cap="none" strike="noStrike">
                <a:solidFill>
                  <a:srgbClr val="888888"/>
                </a:solidFill>
                <a:latin typeface="Times New Roman"/>
                <a:ea typeface="Times New Roman"/>
                <a:cs typeface="Times New Roman"/>
                <a:sym typeface="Times New Roman"/>
              </a:defRPr>
            </a:lvl3pPr>
            <a:lvl4pPr indent="0" lvl="3" marL="13716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4pPr>
            <a:lvl5pPr indent="0" lvl="4" marL="18288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5pPr>
            <a:lvl6pPr indent="0" lvl="5" marL="22860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6pPr>
            <a:lvl7pPr indent="0" lvl="6" marL="27432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7pPr>
            <a:lvl8pPr indent="0" lvl="7" marL="32004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8pPr>
            <a:lvl9pPr indent="0" lvl="8" marL="3657600" marR="0" rtl="0" algn="l">
              <a:spcBef>
                <a:spcPts val="280"/>
              </a:spcBef>
              <a:buClr>
                <a:srgbClr val="888888"/>
              </a:buClr>
              <a:buFont typeface="Arial"/>
              <a:buNone/>
              <a:defRPr b="0" i="0" sz="1400" u="none" cap="none" strike="noStrike">
                <a:solidFill>
                  <a:srgbClr val="888888"/>
                </a:solidFill>
                <a:latin typeface="Times New Roman"/>
                <a:ea typeface="Times New Roman"/>
                <a:cs typeface="Times New Roman"/>
                <a:sym typeface="Times New Roman"/>
              </a:defRPr>
            </a:lvl9pPr>
          </a:lstStyle>
          <a:p/>
        </p:txBody>
      </p:sp>
      <p:sp>
        <p:nvSpPr>
          <p:cNvPr id="110" name="Shape 110"/>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1" name="Shape 111"/>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2" name="Shape 112"/>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5" name="Shape 115"/>
          <p:cNvSpPr txBox="1"/>
          <p:nvPr>
            <p:ph idx="1" type="body"/>
          </p:nvPr>
        </p:nvSpPr>
        <p:spPr>
          <a:xfrm rot="5400000">
            <a:off x="2874750" y="-1217400"/>
            <a:ext cx="3394500"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16" name="Shape 116"/>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7" name="Shape 11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8" name="Shape 118"/>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463750" y="1371628"/>
            <a:ext cx="4388700"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1" name="Shape 121"/>
          <p:cNvSpPr txBox="1"/>
          <p:nvPr>
            <p:ph idx="1" type="body"/>
          </p:nvPr>
        </p:nvSpPr>
        <p:spPr>
          <a:xfrm rot="5400000">
            <a:off x="1272750" y="-609571"/>
            <a:ext cx="4388700" cy="60198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2" name="Shape 122"/>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3" name="Shape 12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4" name="Shape 124"/>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Arial"/>
              <a:buNone/>
              <a:defRPr b="0" i="0" sz="4400" u="none" cap="none" strike="noStrike">
                <a:solidFill>
                  <a:schemeClr val="dk1"/>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2" name="Shape 52"/>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10" type="dt"/>
          </p:nvPr>
        </p:nvSpPr>
        <p:spPr>
          <a:xfrm>
            <a:off x="457200"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54" name="Shape 5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457200" marR="0" rtl="0" algn="l">
              <a:spcBef>
                <a:spcPts val="0"/>
              </a:spcBef>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18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2" type="sldNum"/>
          </p:nvPr>
        </p:nvSpPr>
        <p:spPr>
          <a:xfrm>
            <a:off x="6553200"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05.jpg"/><Relationship Id="rId4"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youtube.com/v/fEPqgSNLfK8" TargetMode="External"/><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psychologytoday.com/basics/neuroscience" TargetMode="External"/><Relationship Id="rId4" Type="http://schemas.openxmlformats.org/officeDocument/2006/relationships/hyperlink" Target="https://www.psychologytoday.com/basics/neuroscience" TargetMode="External"/><Relationship Id="rId5" Type="http://schemas.openxmlformats.org/officeDocument/2006/relationships/hyperlink" Target="https://www.psychologytoday.com/blog/radical-teaching/201007/what-do-when-your-child-hates-sch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psychologytoday.com/blog/radical-teaching/201512/where-did-the-joy-learning-g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www.psychologytoday.com/basics/intelligence" TargetMode="External"/><Relationship Id="rId4" Type="http://schemas.openxmlformats.org/officeDocument/2006/relationships/hyperlink" Target="https://www.psychologytoday.com/basics/intelligence" TargetMode="External"/><Relationship Id="rId5" Type="http://schemas.openxmlformats.org/officeDocument/2006/relationships/hyperlink" Target="https://www.psychologytoday.com/basics/motivation" TargetMode="External"/><Relationship Id="rId6" Type="http://schemas.openxmlformats.org/officeDocument/2006/relationships/hyperlink" Target="https://www.psychologytoday.com/basics/motiv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youtube.com/v/6uyC65byAL8"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youtube.com/v/dFHNr_T6TSY" TargetMode="Externa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0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 Id="rId3" Type="http://schemas.openxmlformats.org/officeDocument/2006/relationships/image" Target="../media/image2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2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3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4.jpg"/><Relationship Id="rId4" Type="http://schemas.openxmlformats.org/officeDocument/2006/relationships/image" Target="../media/image3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wonderopolis.org/" TargetMode="External"/><Relationship Id="rId4" Type="http://schemas.openxmlformats.org/officeDocument/2006/relationships/image" Target="../media/image3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www.goodreads.com/author/show/23988.Mary_Oliver" TargetMode="External"/><Relationship Id="rId4" Type="http://schemas.openxmlformats.org/officeDocument/2006/relationships/hyperlink" Target="http://www.goodreads.com/author/show/23988.Mary_Oliv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2.xml"/><Relationship Id="rId3" Type="http://schemas.openxmlformats.org/officeDocument/2006/relationships/image" Target="../media/image4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4.xml"/><Relationship Id="rId3" Type="http://schemas.openxmlformats.org/officeDocument/2006/relationships/hyperlink" Target="http://teacher.scholastic.com/products/mindup/" TargetMode="External"/><Relationship Id="rId4" Type="http://schemas.openxmlformats.org/officeDocument/2006/relationships/hyperlink" Target="http://www.thehawnfoundation.or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7.xml"/><Relationship Id="rId3" Type="http://schemas.openxmlformats.org/officeDocument/2006/relationships/image" Target="../media/image38.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integralleadershipreview.com/10553-8152013-joyful-work-re-imaging-engagement-creativity-and-performance/" TargetMode="External"/><Relationship Id="rId4" Type="http://schemas.openxmlformats.org/officeDocument/2006/relationships/image" Target="../media/image40.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0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0.xml"/><Relationship Id="rId3" Type="http://schemas.openxmlformats.org/officeDocument/2006/relationships/image" Target="../media/image45.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1.xml"/><Relationship Id="rId3" Type="http://schemas.openxmlformats.org/officeDocument/2006/relationships/image" Target="../media/image4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Shape 129"/>
          <p:cNvSpPr txBox="1"/>
          <p:nvPr>
            <p:ph type="ctrTitle"/>
          </p:nvPr>
        </p:nvSpPr>
        <p:spPr>
          <a:xfrm>
            <a:off x="669725" y="2928950"/>
            <a:ext cx="8207100" cy="1893000"/>
          </a:xfrm>
          <a:prstGeom prst="rect">
            <a:avLst/>
          </a:prstGeom>
        </p:spPr>
        <p:txBody>
          <a:bodyPr anchorCtr="0" anchor="b" bIns="91425" lIns="91425" rIns="91425" tIns="91425">
            <a:noAutofit/>
          </a:bodyPr>
          <a:lstStyle/>
          <a:p>
            <a:pPr lvl="0">
              <a:spcBef>
                <a:spcPts val="0"/>
              </a:spcBef>
              <a:buNone/>
            </a:pPr>
            <a:r>
              <a:rPr lang="en"/>
              <a:t>Joyful learning and living</a:t>
            </a:r>
          </a:p>
        </p:txBody>
      </p:sp>
      <p:sp>
        <p:nvSpPr>
          <p:cNvPr id="130" name="Shape 130"/>
          <p:cNvSpPr txBox="1"/>
          <p:nvPr>
            <p:ph idx="1" type="subTitle"/>
          </p:nvPr>
        </p:nvSpPr>
        <p:spPr>
          <a:xfrm>
            <a:off x="88475" y="3536150"/>
            <a:ext cx="8868000" cy="1723500"/>
          </a:xfrm>
          <a:prstGeom prst="rect">
            <a:avLst/>
          </a:prstGeom>
        </p:spPr>
        <p:txBody>
          <a:bodyPr anchorCtr="0" anchor="t" bIns="91425" lIns="91425" rIns="91425" tIns="91425">
            <a:noAutofit/>
          </a:bodyPr>
          <a:lstStyle/>
          <a:p>
            <a:pPr lvl="0" algn="l">
              <a:spcBef>
                <a:spcPts val="0"/>
              </a:spcBef>
              <a:buNone/>
            </a:pPr>
            <a:r>
              <a:rPr lang="en"/>
              <a:t>Sharon Daly: School District of Cambridge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p:nvPr>
            <p:ph idx="10" type="dt"/>
          </p:nvPr>
        </p:nvSpPr>
        <p:spPr>
          <a:xfrm>
            <a:off x="457200" y="4767262"/>
            <a:ext cx="2133600" cy="273900"/>
          </a:xfrm>
          <a:prstGeom prst="rect">
            <a:avLst/>
          </a:prstGeom>
        </p:spPr>
        <p:txBody>
          <a:bodyPr anchorCtr="0" anchor="ctr" bIns="91425" lIns="91425" rIns="91425" tIns="91425">
            <a:noAutofit/>
          </a:bodyPr>
          <a:lstStyle/>
          <a:p>
            <a:pPr lvl="0">
              <a:spcBef>
                <a:spcPts val="0"/>
              </a:spcBef>
              <a:buNone/>
            </a:pPr>
            <a:r>
              <a:t/>
            </a:r>
            <a:endParaRPr/>
          </a:p>
        </p:txBody>
      </p:sp>
      <p:sp>
        <p:nvSpPr>
          <p:cNvPr id="191" name="Shape 191"/>
          <p:cNvSpPr txBox="1"/>
          <p:nvPr/>
        </p:nvSpPr>
        <p:spPr>
          <a:xfrm>
            <a:off x="1501250" y="1402000"/>
            <a:ext cx="7146600" cy="2059500"/>
          </a:xfrm>
          <a:prstGeom prst="rect">
            <a:avLst/>
          </a:prstGeom>
          <a:solidFill>
            <a:srgbClr val="D9EAD3"/>
          </a:solidFill>
          <a:ln>
            <a:noFill/>
          </a:ln>
        </p:spPr>
        <p:txBody>
          <a:bodyPr anchorCtr="0" anchor="t" bIns="91425" lIns="91425" rIns="91425" tIns="91425">
            <a:noAutofit/>
          </a:bodyPr>
          <a:lstStyle/>
          <a:p>
            <a:pPr lvl="0" rtl="0">
              <a:lnSpc>
                <a:spcPct val="115000"/>
              </a:lnSpc>
              <a:spcBef>
                <a:spcPts val="2400"/>
              </a:spcBef>
              <a:spcAft>
                <a:spcPts val="600"/>
              </a:spcAft>
              <a:buClr>
                <a:schemeClr val="dk1"/>
              </a:buClr>
              <a:buSzPct val="36666"/>
              <a:buFont typeface="Arial"/>
              <a:buNone/>
            </a:pPr>
            <a:r>
              <a:rPr b="1" lang="en" sz="3000">
                <a:solidFill>
                  <a:schemeClr val="dk1"/>
                </a:solidFill>
              </a:rPr>
              <a:t>Joy: A Subject Schools Lack</a:t>
            </a:r>
          </a:p>
          <a:p>
            <a:pPr lvl="0" rtl="0">
              <a:lnSpc>
                <a:spcPct val="115000"/>
              </a:lnSpc>
              <a:spcBef>
                <a:spcPts val="0"/>
              </a:spcBef>
              <a:buClr>
                <a:schemeClr val="dk1"/>
              </a:buClr>
              <a:buSzPct val="36666"/>
              <a:buFont typeface="Arial"/>
              <a:buNone/>
            </a:pPr>
            <a:r>
              <a:rPr lang="en" sz="3000">
                <a:solidFill>
                  <a:schemeClr val="dk1"/>
                </a:solidFill>
              </a:rPr>
              <a:t>Becoming educated should not require giving up pleasure.</a:t>
            </a:r>
          </a:p>
          <a:p>
            <a:pPr lvl="0">
              <a:spcBef>
                <a:spcPts val="0"/>
              </a:spcBef>
              <a:buNone/>
            </a:pPr>
            <a:r>
              <a:t/>
            </a:r>
            <a:endParaRPr/>
          </a:p>
        </p:txBody>
      </p:sp>
      <p:sp>
        <p:nvSpPr>
          <p:cNvPr id="192" name="Shape 192"/>
          <p:cNvSpPr txBox="1"/>
          <p:nvPr/>
        </p:nvSpPr>
        <p:spPr>
          <a:xfrm>
            <a:off x="1302750" y="3610450"/>
            <a:ext cx="7146600" cy="833700"/>
          </a:xfrm>
          <a:prstGeom prst="rect">
            <a:avLst/>
          </a:prstGeom>
          <a:solidFill>
            <a:srgbClr val="FFF2CC"/>
          </a:solidFill>
          <a:ln>
            <a:noFill/>
          </a:ln>
        </p:spPr>
        <p:txBody>
          <a:bodyPr anchorCtr="0" anchor="t" bIns="91425" lIns="91425" rIns="91425" tIns="91425">
            <a:noAutofit/>
          </a:bodyPr>
          <a:lstStyle/>
          <a:p>
            <a:pPr lvl="0" rtl="0">
              <a:spcBef>
                <a:spcPts val="0"/>
              </a:spcBef>
              <a:buNone/>
            </a:pPr>
            <a:r>
              <a:rPr lang="en"/>
              <a:t>Atlantic Monthly, January 26, 2015</a:t>
            </a:r>
          </a:p>
          <a:p>
            <a:pPr lvl="0">
              <a:spcBef>
                <a:spcPts val="0"/>
              </a:spcBef>
              <a:buNone/>
            </a:pPr>
            <a:r>
              <a:rPr lang="en"/>
              <a:t>Susan Engel  (Developmental Psychologist)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nvSpPr>
        <p:spPr>
          <a:xfrm>
            <a:off x="0" y="0"/>
            <a:ext cx="9144000" cy="52980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"standards," "results," "skills," "self-control," "accountability," “response to intervention”, “college and career readiness”</a:t>
            </a:r>
          </a:p>
          <a:p>
            <a:pPr lvl="0" rtl="0">
              <a:spcBef>
                <a:spcPts val="0"/>
              </a:spcBef>
              <a:buNone/>
            </a:pPr>
            <a:r>
              <a:t/>
            </a:r>
            <a:endParaRPr sz="3000"/>
          </a:p>
          <a:p>
            <a:pPr lvl="0" rtl="0">
              <a:spcBef>
                <a:spcPts val="0"/>
              </a:spcBef>
              <a:buNone/>
            </a:pPr>
            <a:r>
              <a:rPr lang="en" sz="3000"/>
              <a:t>The current landscape of education-How do these buzzwords correlate to research on how students learn best?</a:t>
            </a:r>
          </a:p>
          <a:p>
            <a:pPr lvl="0" rtl="0">
              <a:spcBef>
                <a:spcPts val="0"/>
              </a:spcBef>
              <a:buNone/>
            </a:pPr>
            <a:r>
              <a:rPr lang="en" sz="3000"/>
              <a:t>How can parents,educators, and students advocate successfully for joyful learning?</a:t>
            </a:r>
          </a:p>
          <a:p>
            <a:pPr lvl="0">
              <a:spcBef>
                <a:spcPts val="0"/>
              </a:spcBef>
              <a:buNone/>
            </a:pPr>
            <a:r>
              <a:t/>
            </a:r>
            <a:endParaRPr sz="30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457200" y="205975"/>
            <a:ext cx="8229600" cy="1255800"/>
          </a:xfrm>
          <a:prstGeom prst="rect">
            <a:avLst/>
          </a:prstGeom>
          <a:solidFill>
            <a:srgbClr val="D0E0E3"/>
          </a:solidFill>
        </p:spPr>
        <p:txBody>
          <a:bodyPr anchorCtr="0" anchor="ctr" bIns="91425" lIns="91425" rIns="91425" tIns="91425">
            <a:noAutofit/>
          </a:bodyPr>
          <a:lstStyle/>
          <a:p>
            <a:pPr lvl="0">
              <a:spcBef>
                <a:spcPts val="0"/>
              </a:spcBef>
              <a:buNone/>
            </a:pPr>
            <a:r>
              <a:rPr lang="en"/>
              <a:t>How can we prevent bad translations?</a:t>
            </a:r>
          </a:p>
        </p:txBody>
      </p:sp>
      <p:sp>
        <p:nvSpPr>
          <p:cNvPr id="203" name="Shape 203"/>
          <p:cNvSpPr txBox="1"/>
          <p:nvPr>
            <p:ph idx="1" type="body"/>
          </p:nvPr>
        </p:nvSpPr>
        <p:spPr>
          <a:xfrm>
            <a:off x="457200" y="1461750"/>
            <a:ext cx="4038600" cy="3132900"/>
          </a:xfrm>
          <a:prstGeom prst="rect">
            <a:avLst/>
          </a:prstGeom>
        </p:spPr>
        <p:txBody>
          <a:bodyPr anchorCtr="0" anchor="t" bIns="91425" lIns="91425" rIns="91425" tIns="91425">
            <a:noAutofit/>
          </a:bodyPr>
          <a:lstStyle/>
          <a:p>
            <a:pPr lvl="0">
              <a:spcBef>
                <a:spcPts val="0"/>
              </a:spcBef>
              <a:buNone/>
            </a:pPr>
            <a:r>
              <a:rPr lang="en"/>
              <a:t>No No</a:t>
            </a:r>
          </a:p>
        </p:txBody>
      </p:sp>
      <p:sp>
        <p:nvSpPr>
          <p:cNvPr id="204" name="Shape 204"/>
          <p:cNvSpPr txBox="1"/>
          <p:nvPr>
            <p:ph idx="2" type="body"/>
          </p:nvPr>
        </p:nvSpPr>
        <p:spPr>
          <a:xfrm>
            <a:off x="4648200" y="1461825"/>
            <a:ext cx="4038600" cy="3132900"/>
          </a:xfrm>
          <a:prstGeom prst="rect">
            <a:avLst/>
          </a:prstGeom>
        </p:spPr>
        <p:txBody>
          <a:bodyPr anchorCtr="0" anchor="t" bIns="91425" lIns="91425" rIns="91425" tIns="91425">
            <a:noAutofit/>
          </a:bodyPr>
          <a:lstStyle/>
          <a:p>
            <a:pPr lvl="0">
              <a:spcBef>
                <a:spcPts val="0"/>
              </a:spcBef>
              <a:buNone/>
            </a:pPr>
            <a:r>
              <a:t/>
            </a:r>
            <a:endParaRPr/>
          </a:p>
        </p:txBody>
      </p:sp>
      <p:pic>
        <p:nvPicPr>
          <p:cNvPr id="205" name="Shape 205"/>
          <p:cNvPicPr preferRelativeResize="0"/>
          <p:nvPr/>
        </p:nvPicPr>
        <p:blipFill>
          <a:blip r:embed="rId3">
            <a:alphaModFix/>
          </a:blip>
          <a:stretch>
            <a:fillRect/>
          </a:stretch>
        </p:blipFill>
        <p:spPr>
          <a:xfrm>
            <a:off x="638175" y="1605975"/>
            <a:ext cx="2826925" cy="2066925"/>
          </a:xfrm>
          <a:prstGeom prst="rect">
            <a:avLst/>
          </a:prstGeom>
          <a:noFill/>
          <a:ln>
            <a:noFill/>
          </a:ln>
        </p:spPr>
      </p:pic>
      <p:sp>
        <p:nvSpPr>
          <p:cNvPr id="206" name="Shape 206"/>
          <p:cNvSpPr txBox="1"/>
          <p:nvPr/>
        </p:nvSpPr>
        <p:spPr>
          <a:xfrm>
            <a:off x="879800" y="4074200"/>
            <a:ext cx="7796400" cy="9096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07" name="Shape 207"/>
          <p:cNvSpPr txBox="1"/>
          <p:nvPr/>
        </p:nvSpPr>
        <p:spPr>
          <a:xfrm>
            <a:off x="825675" y="3925300"/>
            <a:ext cx="7796400" cy="909600"/>
          </a:xfrm>
          <a:prstGeom prst="rect">
            <a:avLst/>
          </a:prstGeom>
          <a:noFill/>
          <a:ln>
            <a:noFill/>
          </a:ln>
        </p:spPr>
        <p:txBody>
          <a:bodyPr anchorCtr="0" anchor="t" bIns="91425" lIns="91425" rIns="91425" tIns="91425">
            <a:noAutofit/>
          </a:bodyPr>
          <a:lstStyle/>
          <a:p>
            <a:pPr lvl="0" rtl="0">
              <a:spcBef>
                <a:spcPts val="0"/>
              </a:spcBef>
              <a:buNone/>
            </a:pPr>
            <a:r>
              <a:rPr lang="en"/>
              <a:t>NO DR. Seuss Days! NO school plays!</a:t>
            </a:r>
          </a:p>
          <a:p>
            <a:pPr lvl="0" rtl="0">
              <a:spcBef>
                <a:spcPts val="0"/>
              </a:spcBef>
              <a:buNone/>
            </a:pPr>
            <a:r>
              <a:rPr lang="en"/>
              <a:t>NO choice books! Canned curriculum! Rote </a:t>
            </a:r>
          </a:p>
          <a:p>
            <a:pPr lvl="0">
              <a:spcBef>
                <a:spcPts val="0"/>
              </a:spcBef>
              <a:buNone/>
            </a:pPr>
            <a:r>
              <a:rPr lang="en"/>
              <a:t>Learning! Get ready for college!</a:t>
            </a:r>
          </a:p>
        </p:txBody>
      </p:sp>
      <p:pic>
        <p:nvPicPr>
          <p:cNvPr id="208" name="Shape 208"/>
          <p:cNvPicPr preferRelativeResize="0"/>
          <p:nvPr/>
        </p:nvPicPr>
        <p:blipFill>
          <a:blip r:embed="rId4">
            <a:alphaModFix/>
          </a:blip>
          <a:stretch>
            <a:fillRect/>
          </a:stretch>
        </p:blipFill>
        <p:spPr>
          <a:xfrm>
            <a:off x="4906375" y="1605975"/>
            <a:ext cx="2826924" cy="25765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a:hlinkClick r:id="rId3"/>
          </p:cNvPr>
          <p:cNvSpPr/>
          <p:nvPr/>
        </p:nvSpPr>
        <p:spPr>
          <a:xfrm>
            <a:off x="0" y="0"/>
            <a:ext cx="9144000" cy="5224725"/>
          </a:xfrm>
          <a:prstGeom prst="rect">
            <a:avLst/>
          </a:prstGeom>
          <a:blipFill>
            <a:blip r:embed="rId4">
              <a:alphaModFix/>
            </a:blip>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1575"/>
            <a:ext cx="8520600" cy="976200"/>
          </a:xfrm>
          <a:prstGeom prst="rect">
            <a:avLst/>
          </a:prstGeom>
          <a:solidFill>
            <a:srgbClr val="92CCDC"/>
          </a:solidFill>
        </p:spPr>
        <p:txBody>
          <a:bodyPr anchorCtr="0" anchor="t" bIns="91425" lIns="91425" rIns="91425" tIns="91425">
            <a:noAutofit/>
          </a:bodyPr>
          <a:lstStyle/>
          <a:p>
            <a:pPr lvl="0">
              <a:spcBef>
                <a:spcPts val="0"/>
              </a:spcBef>
              <a:buNone/>
            </a:pPr>
            <a:r>
              <a:rPr lang="en"/>
              <a:t>Engaging Minds and the Connection between Joy and Learning</a:t>
            </a:r>
          </a:p>
        </p:txBody>
      </p:sp>
      <p:sp>
        <p:nvSpPr>
          <p:cNvPr id="219" name="Shape 219"/>
          <p:cNvSpPr txBox="1"/>
          <p:nvPr>
            <p:ph idx="1" type="body"/>
          </p:nvPr>
        </p:nvSpPr>
        <p:spPr>
          <a:xfrm>
            <a:off x="311700" y="1152475"/>
            <a:ext cx="8520600" cy="3990900"/>
          </a:xfrm>
          <a:prstGeom prst="rect">
            <a:avLst/>
          </a:prstGeom>
        </p:spPr>
        <p:txBody>
          <a:bodyPr anchorCtr="0" anchor="t" bIns="91425" lIns="91425" rIns="91425" tIns="91425">
            <a:noAutofit/>
          </a:bodyPr>
          <a:lstStyle/>
          <a:p>
            <a:pPr lvl="0">
              <a:spcBef>
                <a:spcPts val="0"/>
              </a:spcBef>
              <a:buNone/>
            </a:pPr>
            <a:r>
              <a:t/>
            </a:r>
            <a:endParaRPr/>
          </a:p>
        </p:txBody>
      </p:sp>
      <p:pic>
        <p:nvPicPr>
          <p:cNvPr id="220" name="Shape 220"/>
          <p:cNvPicPr preferRelativeResize="0"/>
          <p:nvPr/>
        </p:nvPicPr>
        <p:blipFill>
          <a:blip r:embed="rId3">
            <a:alphaModFix/>
          </a:blip>
          <a:stretch>
            <a:fillRect/>
          </a:stretch>
        </p:blipFill>
        <p:spPr>
          <a:xfrm>
            <a:off x="311700" y="1152474"/>
            <a:ext cx="3044575" cy="4199699"/>
          </a:xfrm>
          <a:prstGeom prst="rect">
            <a:avLst/>
          </a:prstGeom>
          <a:noFill/>
          <a:ln>
            <a:noFill/>
          </a:ln>
        </p:spPr>
      </p:pic>
      <p:sp>
        <p:nvSpPr>
          <p:cNvPr id="221" name="Shape 221"/>
          <p:cNvSpPr txBox="1"/>
          <p:nvPr/>
        </p:nvSpPr>
        <p:spPr>
          <a:xfrm>
            <a:off x="3356275" y="1152475"/>
            <a:ext cx="5787600" cy="3465000"/>
          </a:xfrm>
          <a:prstGeom prst="rect">
            <a:avLst/>
          </a:prstGeom>
          <a:noFill/>
          <a:ln>
            <a:noFill/>
          </a:ln>
        </p:spPr>
        <p:txBody>
          <a:bodyPr anchorCtr="0" anchor="t" bIns="91425" lIns="91425" rIns="91425" tIns="91425">
            <a:noAutofit/>
          </a:bodyPr>
          <a:lstStyle/>
          <a:p>
            <a:pPr lvl="0" rtl="0">
              <a:spcBef>
                <a:spcPts val="0"/>
              </a:spcBef>
              <a:buNone/>
            </a:pPr>
            <a:r>
              <a:rPr lang="en"/>
              <a:t>Michael Ford: Professor at UW Oshkosh</a:t>
            </a:r>
          </a:p>
          <a:p>
            <a:pPr lvl="0" rtl="0">
              <a:spcBef>
                <a:spcPts val="0"/>
              </a:spcBef>
              <a:buNone/>
            </a:pPr>
            <a:r>
              <a:rPr lang="en" sz="1000">
                <a:solidFill>
                  <a:srgbClr val="333333"/>
                </a:solidFill>
                <a:highlight>
                  <a:srgbClr val="FFFFFF"/>
                </a:highlight>
              </a:rPr>
              <a:t>Michael Ford</a:t>
            </a:r>
            <a:r>
              <a:rPr lang="en" sz="1200">
                <a:solidFill>
                  <a:srgbClr val="333333"/>
                </a:solidFill>
                <a:highlight>
                  <a:srgbClr val="FFFFFF"/>
                </a:highlight>
              </a:rPr>
              <a:t> is a professor of reading in the College of Education and Human Services at the University of Wisconsin Oshkosh. He has been involved with literacy education for more than 30 years as a first-grade and Title I teacher as well as a researcher and teacher-educator. His work with the international school associations has taken him to Africa, Europe, Central America, South America, and the Middle East.</a:t>
            </a:r>
          </a:p>
          <a:p>
            <a:pPr lvl="0" rtl="0">
              <a:spcBef>
                <a:spcPts val="0"/>
              </a:spcBef>
              <a:buClr>
                <a:schemeClr val="dk1"/>
              </a:buClr>
              <a:buSzPct val="91666"/>
              <a:buFont typeface="Arial"/>
              <a:buNone/>
            </a:pPr>
            <a:r>
              <a:rPr lang="en" sz="1200">
                <a:solidFill>
                  <a:srgbClr val="333333"/>
                </a:solidFill>
                <a:highlight>
                  <a:srgbClr val="FFFFFF"/>
                </a:highlight>
              </a:rPr>
              <a:t>http://www.heinemann.com/authors/1482.aspx</a:t>
            </a:r>
          </a:p>
          <a:p>
            <a:pPr lvl="0" rtl="0">
              <a:spcBef>
                <a:spcPts val="0"/>
              </a:spcBef>
              <a:buNone/>
            </a:pPr>
            <a:r>
              <a:t/>
            </a:r>
            <a:endParaRPr/>
          </a:p>
          <a:p>
            <a:pPr lvl="0" rtl="0">
              <a:spcBef>
                <a:spcPts val="0"/>
              </a:spcBef>
              <a:buNone/>
            </a:pPr>
            <a:r>
              <a:rPr lang="en"/>
              <a:t>Michael Opitz</a:t>
            </a:r>
          </a:p>
          <a:p>
            <a:pPr lvl="0" rtl="0">
              <a:spcBef>
                <a:spcPts val="0"/>
              </a:spcBef>
              <a:buNone/>
            </a:pPr>
            <a:r>
              <a:rPr lang="en" sz="1200">
                <a:solidFill>
                  <a:srgbClr val="333333"/>
                </a:solidFill>
                <a:highlight>
                  <a:srgbClr val="FFFFFF"/>
                </a:highlight>
              </a:rPr>
              <a:t>A former elementary school teacher and reading specialist, Michael Opitz is professor emeritus education of reading at the University of Northern Colorado where he taught undergraduate and graduate courses and supervised doctoral dissertations. He is now a literacy consultant and author well known to individual teachers, instructional leaders, and researchers as the author of numerous professional and curricular resources and through his extensive work in schools nationwide.</a:t>
            </a:r>
          </a:p>
          <a:p>
            <a:pPr lvl="0">
              <a:spcBef>
                <a:spcPts val="0"/>
              </a:spcBef>
              <a:buNone/>
            </a:pPr>
            <a:r>
              <a:rPr lang="en" sz="1200">
                <a:solidFill>
                  <a:srgbClr val="333333"/>
                </a:solidFill>
                <a:highlight>
                  <a:srgbClr val="FFFFFF"/>
                </a:highlight>
              </a:rPr>
              <a:t>http://www.heinemann.com/authors/1268.aspx</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205978"/>
            <a:ext cx="8229600" cy="857400"/>
          </a:xfrm>
          <a:prstGeom prst="rect">
            <a:avLst/>
          </a:prstGeom>
          <a:solidFill>
            <a:srgbClr val="DAEEF3"/>
          </a:solidFill>
          <a:ln cap="flat" cmpd="sng" w="9525">
            <a:solidFill>
              <a:schemeClr val="accent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3959" u="none" cap="none" strike="noStrike">
                <a:solidFill>
                  <a:schemeClr val="dk1"/>
                </a:solidFill>
                <a:latin typeface="Arial"/>
                <a:ea typeface="Arial"/>
                <a:cs typeface="Arial"/>
                <a:sym typeface="Arial"/>
              </a:rPr>
              <a:t>Engaging Minds in the Classroom: The Surprising Power of Joy</a:t>
            </a:r>
          </a:p>
        </p:txBody>
      </p:sp>
      <p:sp>
        <p:nvSpPr>
          <p:cNvPr id="227" name="Shape 227"/>
          <p:cNvSpPr txBox="1"/>
          <p:nvPr>
            <p:ph idx="1" type="body"/>
          </p:nvPr>
        </p:nvSpPr>
        <p:spPr>
          <a:xfrm>
            <a:off x="457200" y="1200150"/>
            <a:ext cx="8229600" cy="3686100"/>
          </a:xfrm>
          <a:prstGeom prst="rect">
            <a:avLst/>
          </a:prstGeom>
          <a:solidFill>
            <a:srgbClr val="92CCDC"/>
          </a:solidFill>
          <a:ln cap="flat" cmpd="sng" w="9525">
            <a:solidFill>
              <a:srgbClr val="E36C09"/>
            </a:solidFill>
            <a:prstDash val="solid"/>
            <a:round/>
            <a:headEnd len="med" w="med" type="none"/>
            <a:tailEnd len="med" w="med" type="none"/>
          </a:ln>
        </p:spPr>
        <p:txBody>
          <a:bodyPr anchorCtr="0" anchor="t" bIns="45700" lIns="91425" rIns="91425" tIns="45700">
            <a:noAutofit/>
          </a:bodyPr>
          <a:lstStyle/>
          <a:p>
            <a:pPr indent="0" lvl="0" marL="0" marR="0" rtl="0" algn="l">
              <a:spcBef>
                <a:spcPts val="640"/>
              </a:spcBef>
              <a:buClr>
                <a:schemeClr val="dk1"/>
              </a:buClr>
              <a:buSzPct val="25000"/>
              <a:buFont typeface="Arial"/>
              <a:buNone/>
            </a:pPr>
            <a:r>
              <a:rPr b="0" i="0" lang="en" sz="3200" u="none" cap="none" strike="noStrike">
                <a:solidFill>
                  <a:schemeClr val="dk1"/>
                </a:solidFill>
                <a:latin typeface="Times New Roman"/>
                <a:ea typeface="Times New Roman"/>
                <a:cs typeface="Times New Roman"/>
                <a:sym typeface="Times New Roman"/>
              </a:rPr>
              <a:t>“…acquiring knowledge or skills in ways that cause pleasure or happiness…what we are suggesting is that wrestling with new ideas and taking risk to learn new content requires persistence and the willingness to work through difficulties as they arise: through this experience, students experience joyful learning.</a:t>
            </a:r>
            <a:r>
              <a:rPr lang="en" sz="1200"/>
              <a:t>Michael Opitz and Michael Ford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Judy Willis- Neurologist/Teacher: Radteach.com</a:t>
            </a:r>
          </a:p>
        </p:txBody>
      </p:sp>
      <p:sp>
        <p:nvSpPr>
          <p:cNvPr id="233" name="Shape 233"/>
          <p:cNvSpPr txBox="1"/>
          <p:nvPr>
            <p:ph idx="1" type="body"/>
          </p:nvPr>
        </p:nvSpPr>
        <p:spPr>
          <a:xfrm>
            <a:off x="311700" y="1152475"/>
            <a:ext cx="8520600" cy="3679200"/>
          </a:xfrm>
          <a:prstGeom prst="rect">
            <a:avLst/>
          </a:prstGeom>
        </p:spPr>
        <p:txBody>
          <a:bodyPr anchorCtr="0" anchor="t" bIns="91425" lIns="91425" rIns="91425" tIns="91425">
            <a:noAutofit/>
          </a:bodyPr>
          <a:lstStyle/>
          <a:p>
            <a:pPr lvl="0">
              <a:spcBef>
                <a:spcPts val="0"/>
              </a:spcBef>
              <a:buNone/>
            </a:pPr>
            <a:r>
              <a:rPr lang="en"/>
              <a:t>RB</a:t>
            </a:r>
          </a:p>
        </p:txBody>
      </p:sp>
      <p:pic>
        <p:nvPicPr>
          <p:cNvPr id="234" name="Shape 234"/>
          <p:cNvPicPr preferRelativeResize="0"/>
          <p:nvPr/>
        </p:nvPicPr>
        <p:blipFill>
          <a:blip r:embed="rId3">
            <a:alphaModFix/>
          </a:blip>
          <a:stretch>
            <a:fillRect/>
          </a:stretch>
        </p:blipFill>
        <p:spPr>
          <a:xfrm>
            <a:off x="311700" y="1152474"/>
            <a:ext cx="3846000" cy="3785250"/>
          </a:xfrm>
          <a:prstGeom prst="rect">
            <a:avLst/>
          </a:prstGeom>
          <a:noFill/>
          <a:ln>
            <a:noFill/>
          </a:ln>
        </p:spPr>
      </p:pic>
      <p:sp>
        <p:nvSpPr>
          <p:cNvPr id="235" name="Shape 235"/>
          <p:cNvSpPr txBox="1"/>
          <p:nvPr/>
        </p:nvSpPr>
        <p:spPr>
          <a:xfrm>
            <a:off x="4488700" y="1739950"/>
            <a:ext cx="5331000" cy="621900"/>
          </a:xfrm>
          <a:prstGeom prst="rect">
            <a:avLst/>
          </a:prstGeom>
          <a:noFill/>
          <a:ln>
            <a:noFill/>
          </a:ln>
        </p:spPr>
        <p:txBody>
          <a:bodyPr anchorCtr="0" anchor="t" bIns="91425" lIns="91425" rIns="91425" tIns="91425">
            <a:noAutofit/>
          </a:bodyPr>
          <a:lstStyle/>
          <a:p>
            <a:pPr lvl="0" rtl="0">
              <a:spcBef>
                <a:spcPts val="0"/>
              </a:spcBef>
              <a:buNone/>
            </a:pPr>
            <a:r>
              <a:rPr lang="en"/>
              <a:t>Board Certified Neurologist, Teacher (Middle School)</a:t>
            </a:r>
          </a:p>
          <a:p>
            <a:pPr lvl="0">
              <a:spcBef>
                <a:spcPts val="0"/>
              </a:spcBef>
              <a:buNone/>
            </a:pPr>
            <a:r>
              <a:rPr lang="en"/>
              <a:t>Professor Univ. of California, Santa Barbara</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One of Judy Willis’ books</a:t>
            </a:r>
          </a:p>
        </p:txBody>
      </p:sp>
      <p:sp>
        <p:nvSpPr>
          <p:cNvPr id="241" name="Shape 24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42" name="Shape 242"/>
          <p:cNvPicPr preferRelativeResize="0"/>
          <p:nvPr/>
        </p:nvPicPr>
        <p:blipFill>
          <a:blip r:embed="rId3">
            <a:alphaModFix/>
          </a:blip>
          <a:stretch>
            <a:fillRect/>
          </a:stretch>
        </p:blipFill>
        <p:spPr>
          <a:xfrm>
            <a:off x="311700" y="1064325"/>
            <a:ext cx="5920050" cy="38192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id="247" name="Shape 247"/>
          <p:cNvPicPr preferRelativeResize="0"/>
          <p:nvPr/>
        </p:nvPicPr>
        <p:blipFill>
          <a:blip r:embed="rId3">
            <a:alphaModFix/>
          </a:blip>
          <a:stretch>
            <a:fillRect/>
          </a:stretch>
        </p:blipFill>
        <p:spPr>
          <a:xfrm>
            <a:off x="0" y="-792650"/>
            <a:ext cx="5874174" cy="80111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572700"/>
          </a:xfrm>
          <a:prstGeom prst="rect">
            <a:avLst/>
          </a:prstGeom>
          <a:solidFill>
            <a:srgbClr val="CFE2F3"/>
          </a:solidFill>
        </p:spPr>
        <p:txBody>
          <a:bodyPr anchorCtr="0" anchor="t" bIns="91425" lIns="91425" rIns="91425" tIns="91425">
            <a:noAutofit/>
          </a:bodyPr>
          <a:lstStyle/>
          <a:p>
            <a:pPr lvl="0">
              <a:spcBef>
                <a:spcPts val="0"/>
              </a:spcBef>
              <a:buNone/>
            </a:pPr>
            <a:r>
              <a:rPr b="1" lang="en"/>
              <a:t>What to do When Your Child Hates School</a:t>
            </a:r>
            <a:r>
              <a:rPr lang="en"/>
              <a:t>	</a:t>
            </a:r>
          </a:p>
        </p:txBody>
      </p:sp>
      <p:sp>
        <p:nvSpPr>
          <p:cNvPr id="253" name="Shape 253"/>
          <p:cNvSpPr txBox="1"/>
          <p:nvPr>
            <p:ph idx="1" type="body"/>
          </p:nvPr>
        </p:nvSpPr>
        <p:spPr>
          <a:xfrm>
            <a:off x="311700" y="1152475"/>
            <a:ext cx="8520600" cy="3990900"/>
          </a:xfrm>
          <a:prstGeom prst="rect">
            <a:avLst/>
          </a:prstGeom>
          <a:solidFill>
            <a:srgbClr val="FFE599"/>
          </a:solidFill>
        </p:spPr>
        <p:txBody>
          <a:bodyPr anchorCtr="0" anchor="t" bIns="91425" lIns="91425" rIns="91425" tIns="91425">
            <a:noAutofit/>
          </a:bodyPr>
          <a:lstStyle/>
          <a:p>
            <a:pPr lvl="0" rtl="0">
              <a:spcBef>
                <a:spcPts val="0"/>
              </a:spcBef>
              <a:buNone/>
            </a:pPr>
            <a:r>
              <a:rPr b="1" lang="en">
                <a:solidFill>
                  <a:schemeClr val="dk1"/>
                </a:solidFill>
              </a:rPr>
              <a:t>The reason I left my neurology practice and became a teacher was because I had a profound increase in the children referred to my practice by teachers suspecting attention or other neurological disorders causing them to "act out" or "zone out" in class. When I observed the joyless force-feeding of facts by teachers who were given the impossible task of cramming test material into these young brains, my heart went out both the students and their teachers. I joined their ranks, and made correlations between the</a:t>
            </a:r>
            <a:r>
              <a:rPr b="1" lang="en">
                <a:solidFill>
                  <a:schemeClr val="dk1"/>
                </a:solidFill>
                <a:hlinkClick r:id="rId3"/>
              </a:rPr>
              <a:t> </a:t>
            </a:r>
            <a:r>
              <a:rPr b="1" lang="en" u="sng">
                <a:solidFill>
                  <a:schemeClr val="hlink"/>
                </a:solidFill>
                <a:hlinkClick r:id="rId4"/>
              </a:rPr>
              <a:t>neuroscience</a:t>
            </a:r>
            <a:r>
              <a:rPr b="1" lang="en">
                <a:solidFill>
                  <a:schemeClr val="dk1"/>
                </a:solidFill>
              </a:rPr>
              <a:t> research about stress, attention, behavior, and memory. I spent ten years in my classrooms implementing strategies to promote the neuroscience of joyful learning.</a:t>
            </a:r>
          </a:p>
          <a:p>
            <a:pPr lvl="0">
              <a:spcBef>
                <a:spcPts val="0"/>
              </a:spcBef>
              <a:buClr>
                <a:schemeClr val="dk1"/>
              </a:buClr>
              <a:buSzPct val="137500"/>
              <a:buFont typeface="Arial"/>
              <a:buNone/>
            </a:pPr>
            <a:r>
              <a:rPr b="1" lang="en" sz="800" u="sng">
                <a:solidFill>
                  <a:schemeClr val="accent5"/>
                </a:solidFill>
                <a:hlinkClick r:id="rId5"/>
              </a:rPr>
              <a:t>https://www.psychologytoday.com/blog/radical-teaching/201007/what-do-when-your-child-hates-school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0" y="92550"/>
            <a:ext cx="9317700" cy="1193400"/>
          </a:xfrm>
          <a:prstGeom prst="rect">
            <a:avLst/>
          </a:prstGeom>
          <a:solidFill>
            <a:srgbClr val="D0E0E3"/>
          </a:solidFill>
        </p:spPr>
        <p:txBody>
          <a:bodyPr anchorCtr="0" anchor="t" bIns="91425" lIns="91425" rIns="91425" tIns="91425">
            <a:noAutofit/>
          </a:bodyPr>
          <a:lstStyle/>
          <a:p>
            <a:pPr lvl="0" rtl="0">
              <a:lnSpc>
                <a:spcPct val="115000"/>
              </a:lnSpc>
              <a:spcBef>
                <a:spcPts val="1800"/>
              </a:spcBef>
              <a:spcAft>
                <a:spcPts val="400"/>
              </a:spcAft>
              <a:buNone/>
            </a:pPr>
            <a:r>
              <a:rPr b="1" lang="en" sz="2400"/>
              <a:t>      Where Did the Joy of Learning Go? - Judy Willis </a:t>
            </a:r>
          </a:p>
          <a:p>
            <a:pPr lvl="0" rtl="0">
              <a:lnSpc>
                <a:spcPct val="115000"/>
              </a:lnSpc>
              <a:spcBef>
                <a:spcPts val="1800"/>
              </a:spcBef>
              <a:spcAft>
                <a:spcPts val="400"/>
              </a:spcAft>
              <a:buNone/>
            </a:pPr>
            <a:r>
              <a:rPr b="1" lang="en" sz="800"/>
              <a:t>	</a:t>
            </a:r>
            <a:r>
              <a:rPr b="1" lang="en" sz="800" u="sng">
                <a:solidFill>
                  <a:schemeClr val="hlink"/>
                </a:solidFill>
                <a:hlinkClick r:id="rId3"/>
              </a:rPr>
              <a:t>	https://www.psychologytoday.com/blog/radical-teaching/201512/where-did-the-joy-learning-go</a:t>
            </a:r>
          </a:p>
          <a:p>
            <a:pPr lvl="0">
              <a:lnSpc>
                <a:spcPct val="115000"/>
              </a:lnSpc>
              <a:spcBef>
                <a:spcPts val="1800"/>
              </a:spcBef>
              <a:spcAft>
                <a:spcPts val="400"/>
              </a:spcAft>
              <a:buClr>
                <a:schemeClr val="dk1"/>
              </a:buClr>
              <a:buSzPct val="61111"/>
              <a:buFont typeface="Arial"/>
              <a:buNone/>
            </a:pPr>
            <a:r>
              <a:t/>
            </a:r>
            <a:endParaRPr b="1" sz="1800"/>
          </a:p>
        </p:txBody>
      </p:sp>
      <p:sp>
        <p:nvSpPr>
          <p:cNvPr id="259" name="Shape 259"/>
          <p:cNvSpPr txBox="1"/>
          <p:nvPr>
            <p:ph idx="1" type="body"/>
          </p:nvPr>
        </p:nvSpPr>
        <p:spPr>
          <a:xfrm>
            <a:off x="257175" y="1285950"/>
            <a:ext cx="8420100" cy="3857400"/>
          </a:xfrm>
          <a:prstGeom prst="rect">
            <a:avLst/>
          </a:prstGeom>
          <a:solidFill>
            <a:srgbClr val="FFE599"/>
          </a:solidFill>
        </p:spPr>
        <p:txBody>
          <a:bodyPr anchorCtr="0" anchor="t" bIns="91425" lIns="91425" rIns="91425" tIns="91425">
            <a:noAutofit/>
          </a:bodyPr>
          <a:lstStyle/>
          <a:p>
            <a:pPr lvl="0" rtl="0">
              <a:lnSpc>
                <a:spcPct val="100000"/>
              </a:lnSpc>
              <a:spcBef>
                <a:spcPts val="0"/>
              </a:spcBef>
              <a:spcAft>
                <a:spcPts val="0"/>
              </a:spcAft>
              <a:buNone/>
            </a:pPr>
            <a:r>
              <a:rPr b="1" lang="en" sz="2400">
                <a:solidFill>
                  <a:srgbClr val="000000"/>
                </a:solidFill>
              </a:rPr>
              <a:t>“For many children, the stress response to boredom and low personal relevance builds year after year when they do not find learning interesting or relevant. When children's brains develop negativity to school, the stress state limits their voluntary control to sustain attention in class, do homework carefully, and persevere at challenging classwork.</a:t>
            </a:r>
          </a:p>
          <a:p>
            <a:pPr lvl="0" rtl="0">
              <a:lnSpc>
                <a:spcPct val="100000"/>
              </a:lnSpc>
              <a:spcBef>
                <a:spcPts val="0"/>
              </a:spcBef>
              <a:spcAft>
                <a:spcPts val="0"/>
              </a:spcAft>
              <a:buNone/>
            </a:pPr>
            <a:r>
              <a:t/>
            </a:r>
            <a:endParaRPr>
              <a:solidFill>
                <a:srgbClr val="000000"/>
              </a:solidFill>
            </a:endParaRPr>
          </a:p>
          <a:p>
            <a:pPr lvl="0" rtl="0">
              <a:lnSpc>
                <a:spcPct val="100000"/>
              </a:lnSpc>
              <a:spcBef>
                <a:spcPts val="0"/>
              </a:spcBef>
              <a:spcAft>
                <a:spcPts val="0"/>
              </a:spcAft>
              <a:buNone/>
            </a:pPr>
            <a:r>
              <a:rPr b="1" lang="en">
                <a:solidFill>
                  <a:srgbClr val="000000"/>
                </a:solidFill>
              </a:rPr>
              <a:t>Their brains learn to automatically resist putting mental effort into activities they have experienced as boring or irrelevant.</a:t>
            </a:r>
          </a:p>
          <a:p>
            <a:pPr lvl="0">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nvSpPr>
        <p:spPr>
          <a:xfrm>
            <a:off x="0" y="0"/>
            <a:ext cx="8098200" cy="4553400"/>
          </a:xfrm>
          <a:prstGeom prst="rect">
            <a:avLst/>
          </a:prstGeom>
          <a:solidFill>
            <a:srgbClr val="FFE599"/>
          </a:solidFill>
          <a:ln>
            <a:noFill/>
          </a:ln>
        </p:spPr>
        <p:txBody>
          <a:bodyPr anchorCtr="0" anchor="ctr" bIns="91425" lIns="91425" rIns="91425" tIns="91425">
            <a:noAutofit/>
          </a:bodyPr>
          <a:lstStyle/>
          <a:p>
            <a:pPr lvl="0" rtl="0">
              <a:spcBef>
                <a:spcPts val="0"/>
              </a:spcBef>
              <a:buNone/>
            </a:pPr>
            <a:r>
              <a:rPr b="1" lang="en" sz="2400">
                <a:solidFill>
                  <a:schemeClr val="dk1"/>
                </a:solidFill>
              </a:rPr>
              <a:t>This is often the situation when children who are quite intelligent have difficulty with rote memorization. Since memorization is often what is tested it is inaccurately perceived by children as a measure of their</a:t>
            </a:r>
            <a:r>
              <a:rPr b="1" lang="en" sz="2400">
                <a:solidFill>
                  <a:schemeClr val="dk1"/>
                </a:solidFill>
                <a:hlinkClick r:id="rId3"/>
              </a:rPr>
              <a:t> </a:t>
            </a:r>
            <a:r>
              <a:rPr b="1" lang="en" sz="2400" u="sng">
                <a:solidFill>
                  <a:schemeClr val="accent5"/>
                </a:solidFill>
                <a:hlinkClick r:id="rId4"/>
              </a:rPr>
              <a:t>intelligence</a:t>
            </a:r>
            <a:r>
              <a:rPr b="1" lang="en" sz="2400">
                <a:solidFill>
                  <a:schemeClr val="dk1"/>
                </a:solidFill>
              </a:rPr>
              <a:t>. They develop the belief that their failure to get high grades on rote memory tests means they don't have the ability to succeed. That mindset is not only inaccurate, but when taken on by your child, means their brains go into the fixed mindset of avoiding challenges and loss of</a:t>
            </a:r>
            <a:r>
              <a:rPr b="1" lang="en" sz="2400">
                <a:solidFill>
                  <a:schemeClr val="dk1"/>
                </a:solidFill>
                <a:hlinkClick r:id="rId5"/>
              </a:rPr>
              <a:t> </a:t>
            </a:r>
            <a:r>
              <a:rPr b="1" lang="en" sz="2400" u="sng">
                <a:solidFill>
                  <a:schemeClr val="accent5"/>
                </a:solidFill>
                <a:hlinkClick r:id="rId6"/>
              </a:rPr>
              <a:t>motivation</a:t>
            </a:r>
            <a:r>
              <a:rPr b="1" lang="en" sz="2400">
                <a:solidFill>
                  <a:schemeClr val="dk1"/>
                </a:solidFill>
              </a:rPr>
              <a:t> to persevere through setbacks.”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205978"/>
            <a:ext cx="8229600" cy="857400"/>
          </a:xfrm>
          <a:prstGeom prst="rect">
            <a:avLst/>
          </a:prstGeom>
          <a:solidFill>
            <a:srgbClr val="C5D8F1"/>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3959" u="none" cap="none" strike="noStrike">
                <a:solidFill>
                  <a:schemeClr val="dk1"/>
                </a:solidFill>
                <a:latin typeface="Arial"/>
                <a:ea typeface="Arial"/>
                <a:cs typeface="Arial"/>
                <a:sym typeface="Arial"/>
              </a:rPr>
              <a:t>Research in Neuroscience </a:t>
            </a:r>
            <a:br>
              <a:rPr b="0" i="0" lang="en" sz="3959" u="none" cap="none" strike="noStrike">
                <a:solidFill>
                  <a:schemeClr val="dk1"/>
                </a:solidFill>
                <a:latin typeface="Arial"/>
                <a:ea typeface="Arial"/>
                <a:cs typeface="Arial"/>
                <a:sym typeface="Arial"/>
              </a:rPr>
            </a:br>
            <a:r>
              <a:rPr b="0" i="0" lang="en" sz="3959" u="none" cap="none" strike="noStrike">
                <a:solidFill>
                  <a:schemeClr val="dk1"/>
                </a:solidFill>
                <a:latin typeface="Arial"/>
                <a:ea typeface="Arial"/>
                <a:cs typeface="Arial"/>
                <a:sym typeface="Arial"/>
              </a:rPr>
              <a:t>Supports</a:t>
            </a:r>
          </a:p>
        </p:txBody>
      </p:sp>
      <p:sp>
        <p:nvSpPr>
          <p:cNvPr id="270" name="Shape 270"/>
          <p:cNvSpPr txBox="1"/>
          <p:nvPr>
            <p:ph idx="1" type="body"/>
          </p:nvPr>
        </p:nvSpPr>
        <p:spPr>
          <a:xfrm>
            <a:off x="0" y="1063228"/>
            <a:ext cx="8686800" cy="35313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i="0" lang="en" sz="3600" u="sng" cap="none" strike="noStrike">
                <a:solidFill>
                  <a:schemeClr val="dk1"/>
                </a:solidFill>
                <a:latin typeface="Times New Roman"/>
                <a:ea typeface="Times New Roman"/>
                <a:cs typeface="Times New Roman"/>
                <a:sym typeface="Times New Roman"/>
              </a:rPr>
              <a:t>Joyful Learning</a:t>
            </a:r>
          </a:p>
        </p:txBody>
      </p:sp>
      <p:sp>
        <p:nvSpPr>
          <p:cNvPr id="271" name="Shape 271"/>
          <p:cNvSpPr/>
          <p:nvPr/>
        </p:nvSpPr>
        <p:spPr>
          <a:xfrm>
            <a:off x="4137660" y="1276731"/>
            <a:ext cx="565500" cy="363300"/>
          </a:xfrm>
          <a:prstGeom prst="rightArrow">
            <a:avLst>
              <a:gd fmla="val 50000" name="adj1"/>
              <a:gd fmla="val 50000" name="adj2"/>
            </a:avLst>
          </a:prstGeom>
          <a:gradFill>
            <a:gsLst>
              <a:gs pos="0">
                <a:srgbClr val="3E7FCD"/>
              </a:gs>
              <a:gs pos="100000">
                <a:srgbClr val="96C0FF"/>
              </a:gs>
            </a:gsLst>
            <a:lin ang="16200038" scaled="0"/>
          </a:gradFill>
          <a:ln cap="flat" cmpd="sng" w="9525">
            <a:solidFill>
              <a:srgbClr val="4A7DB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Times New Roman"/>
              <a:ea typeface="Times New Roman"/>
              <a:cs typeface="Times New Roman"/>
              <a:sym typeface="Times New Roman"/>
            </a:endParaRPr>
          </a:p>
        </p:txBody>
      </p:sp>
      <p:sp>
        <p:nvSpPr>
          <p:cNvPr id="272" name="Shape 272"/>
          <p:cNvSpPr txBox="1"/>
          <p:nvPr/>
        </p:nvSpPr>
        <p:spPr>
          <a:xfrm>
            <a:off x="4815850" y="1063224"/>
            <a:ext cx="2659500" cy="2537099"/>
          </a:xfrm>
          <a:prstGeom prst="rect">
            <a:avLst/>
          </a:prstGeom>
          <a:solidFill>
            <a:srgbClr val="CCC0D9"/>
          </a:solidFill>
          <a:ln>
            <a:noFill/>
          </a:ln>
        </p:spPr>
        <p:txBody>
          <a:bodyPr anchorCtr="0" anchor="t" bIns="45700" lIns="91425" rIns="91425" tIns="45700">
            <a:noAutofit/>
          </a:bodyPr>
          <a:lstStyle/>
          <a:p>
            <a:pPr indent="-457200" lvl="0" marL="457200" marR="0" rtl="0" algn="l">
              <a:spcBef>
                <a:spcPts val="0"/>
              </a:spcBef>
              <a:buClr>
                <a:srgbClr val="000000"/>
              </a:buClr>
              <a:buSzPct val="100000"/>
              <a:buFont typeface="Arial"/>
              <a:buChar char="•"/>
            </a:pPr>
            <a:r>
              <a:rPr lang="en" sz="2800">
                <a:solidFill>
                  <a:srgbClr val="000000"/>
                </a:solidFill>
                <a:latin typeface="Times New Roman"/>
                <a:ea typeface="Times New Roman"/>
                <a:cs typeface="Times New Roman"/>
                <a:sym typeface="Times New Roman"/>
              </a:rPr>
              <a:t>Effective Information Processing</a:t>
            </a:r>
          </a:p>
          <a:p>
            <a:pPr indent="-457200" lvl="0" marL="457200" marR="0" rtl="0" algn="l">
              <a:spcBef>
                <a:spcPts val="0"/>
              </a:spcBef>
              <a:buClr>
                <a:srgbClr val="000000"/>
              </a:buClr>
              <a:buSzPct val="100000"/>
              <a:buFont typeface="Arial"/>
              <a:buChar char="•"/>
            </a:pPr>
            <a:r>
              <a:rPr lang="en" sz="2800">
                <a:solidFill>
                  <a:srgbClr val="000000"/>
                </a:solidFill>
                <a:latin typeface="Times New Roman"/>
                <a:ea typeface="Times New Roman"/>
                <a:cs typeface="Times New Roman"/>
                <a:sym typeface="Times New Roman"/>
              </a:rPr>
              <a:t>Long Term Memory Storage</a:t>
            </a:r>
          </a:p>
        </p:txBody>
      </p:sp>
      <p:sp>
        <p:nvSpPr>
          <p:cNvPr id="273" name="Shape 273"/>
          <p:cNvSpPr/>
          <p:nvPr/>
        </p:nvSpPr>
        <p:spPr>
          <a:xfrm rot="3362501">
            <a:off x="2736768" y="499967"/>
            <a:ext cx="390984" cy="933782"/>
          </a:xfrm>
          <a:prstGeom prst="downArrow">
            <a:avLst>
              <a:gd fmla="val 50000" name="adj1"/>
              <a:gd fmla="val 50000" name="adj2"/>
            </a:avLst>
          </a:prstGeom>
          <a:gradFill>
            <a:gsLst>
              <a:gs pos="0">
                <a:srgbClr val="3E7FCD"/>
              </a:gs>
              <a:gs pos="100000">
                <a:srgbClr val="96C0FF"/>
              </a:gs>
            </a:gsLst>
            <a:lin ang="16200038" scaled="0"/>
          </a:gradFill>
          <a:ln cap="flat" cmpd="sng" w="9525">
            <a:solidFill>
              <a:srgbClr val="4A7DB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Times New Roman"/>
              <a:ea typeface="Times New Roman"/>
              <a:cs typeface="Times New Roman"/>
              <a:sym typeface="Times New Roman"/>
            </a:endParaRPr>
          </a:p>
        </p:txBody>
      </p:sp>
      <p:sp>
        <p:nvSpPr>
          <p:cNvPr id="274" name="Shape 274"/>
          <p:cNvSpPr txBox="1"/>
          <p:nvPr/>
        </p:nvSpPr>
        <p:spPr>
          <a:xfrm>
            <a:off x="236219" y="3600450"/>
            <a:ext cx="7482900" cy="392400"/>
          </a:xfrm>
          <a:prstGeom prst="rect">
            <a:avLst/>
          </a:prstGeom>
          <a:gradFill>
            <a:gsLst>
              <a:gs pos="0">
                <a:srgbClr val="97B4E4"/>
              </a:gs>
              <a:gs pos="50000">
                <a:srgbClr val="BFCFEC"/>
              </a:gs>
              <a:gs pos="100000">
                <a:srgbClr val="E0E8F4"/>
              </a:gs>
            </a:gsLst>
            <a:path path="circle">
              <a:fillToRect r="100%" t="100%"/>
            </a:path>
            <a:tileRect b="-100%" l="-100%"/>
          </a:gradFill>
          <a:ln>
            <a:noFill/>
          </a:ln>
        </p:spPr>
        <p:txBody>
          <a:bodyPr anchorCtr="0" anchor="t" bIns="45700" lIns="91425" rIns="91425" tIns="45700">
            <a:noAutofit/>
          </a:bodyPr>
          <a:lstStyle/>
          <a:p>
            <a:pPr indent="0" lvl="0" marL="0" marR="0" rtl="0" algn="l">
              <a:spcBef>
                <a:spcPts val="0"/>
              </a:spcBef>
              <a:buSzPct val="25000"/>
              <a:buNone/>
            </a:pPr>
            <a:r>
              <a:rPr lang="en" sz="2800">
                <a:solidFill>
                  <a:srgbClr val="000000"/>
                </a:solidFill>
                <a:latin typeface="Times New Roman"/>
                <a:ea typeface="Times New Roman"/>
                <a:cs typeface="Times New Roman"/>
                <a:sym typeface="Times New Roman"/>
              </a:rPr>
              <a:t>Positive Impact on Student Learning and Retention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457200" y="205972"/>
            <a:ext cx="8229600" cy="1435800"/>
          </a:xfrm>
          <a:prstGeom prst="rect">
            <a:avLst/>
          </a:prstGeom>
          <a:solidFill>
            <a:srgbClr val="DAEEF3"/>
          </a:solidFill>
          <a:ln cap="flat" cmpd="sng" w="9525">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3959" u="none" cap="none" strike="noStrike">
                <a:solidFill>
                  <a:schemeClr val="dk1"/>
                </a:solidFill>
                <a:latin typeface="Arial"/>
                <a:ea typeface="Arial"/>
                <a:cs typeface="Arial"/>
                <a:sym typeface="Arial"/>
              </a:rPr>
              <a:t>The Neuroscience of Joyful Education</a:t>
            </a:r>
          </a:p>
        </p:txBody>
      </p:sp>
      <p:sp>
        <p:nvSpPr>
          <p:cNvPr id="280" name="Shape 280"/>
          <p:cNvSpPr txBox="1"/>
          <p:nvPr>
            <p:ph idx="1" type="body"/>
          </p:nvPr>
        </p:nvSpPr>
        <p:spPr>
          <a:xfrm>
            <a:off x="457200" y="2057400"/>
            <a:ext cx="8229600" cy="2805600"/>
          </a:xfrm>
          <a:prstGeom prst="rect">
            <a:avLst/>
          </a:prstGeom>
          <a:solidFill>
            <a:srgbClr val="92CCDC"/>
          </a:solidFill>
          <a:ln cap="flat" cmpd="sng" w="9525">
            <a:solidFill>
              <a:srgbClr val="E36C09"/>
            </a:solidFill>
            <a:prstDash val="solid"/>
            <a:round/>
            <a:headEnd len="med" w="med" type="none"/>
            <a:tailEnd len="med" w="med" type="none"/>
          </a:ln>
        </p:spPr>
        <p:txBody>
          <a:bodyPr anchorCtr="0" anchor="t" bIns="45700" lIns="91425" rIns="91425" tIns="45700">
            <a:noAutofit/>
          </a:bodyPr>
          <a:lstStyle/>
          <a:p>
            <a:pPr indent="-241300" lvl="0" marL="342900" marR="0" rtl="0" algn="l">
              <a:spcBef>
                <a:spcPts val="0"/>
              </a:spcBef>
              <a:spcAft>
                <a:spcPts val="0"/>
              </a:spcAft>
              <a:buClr>
                <a:schemeClr val="dk1"/>
              </a:buClr>
              <a:buSzPct val="100000"/>
              <a:buFont typeface="Arial"/>
              <a:buChar char="•"/>
            </a:pPr>
            <a:r>
              <a:rPr b="0" i="0" lang="en" sz="2400" u="none" cap="none" strike="noStrike">
                <a:solidFill>
                  <a:schemeClr val="dk1"/>
                </a:solidFill>
                <a:latin typeface="Times New Roman"/>
                <a:ea typeface="Times New Roman"/>
                <a:cs typeface="Times New Roman"/>
                <a:sym typeface="Times New Roman"/>
              </a:rPr>
              <a:t>“When students are engaged and motivated and feel minimal stress, information flows freely through the affective filter in the amygdala and they achieve higher levels of cognition, make connections, and experience “aha” moments.”</a:t>
            </a:r>
          </a:p>
          <a:p>
            <a:pPr indent="0" lvl="0" marL="0" marR="0" rtl="0" algn="l">
              <a:spcBef>
                <a:spcPts val="800"/>
              </a:spcBef>
              <a:spcAft>
                <a:spcPts val="0"/>
              </a:spcAft>
              <a:buClr>
                <a:schemeClr val="dk1"/>
              </a:buClr>
              <a:buSzPct val="250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280"/>
              </a:spcBef>
              <a:spcAft>
                <a:spcPts val="0"/>
              </a:spcAft>
              <a:buClr>
                <a:schemeClr val="dk1"/>
              </a:buClr>
              <a:buSzPct val="25000"/>
              <a:buFont typeface="Arial"/>
              <a:buNone/>
            </a:pPr>
            <a:r>
              <a:rPr b="0" i="0" lang="en" sz="2400" u="none" cap="none" strike="noStrike">
                <a:solidFill>
                  <a:schemeClr val="dk1"/>
                </a:solidFill>
                <a:latin typeface="Times New Roman"/>
                <a:ea typeface="Times New Roman"/>
                <a:cs typeface="Times New Roman"/>
                <a:sym typeface="Times New Roman"/>
              </a:rPr>
              <a:t>Judy Willis: The Neuroscience of Joyful Education, Educational Leadership</a:t>
            </a:r>
          </a:p>
          <a:p>
            <a:pPr indent="0" lvl="0" marL="0" marR="0" rtl="0" algn="l">
              <a:spcBef>
                <a:spcPts val="800"/>
              </a:spcBef>
              <a:buClr>
                <a:schemeClr val="dk1"/>
              </a:buClr>
              <a:buSzPct val="250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205978"/>
            <a:ext cx="8229600" cy="857400"/>
          </a:xfrm>
          <a:prstGeom prst="rect">
            <a:avLst/>
          </a:prstGeom>
          <a:solidFill>
            <a:srgbClr val="DAEEF3"/>
          </a:solidFill>
          <a:ln cap="flat" cmpd="sng" w="9525">
            <a:solidFill>
              <a:srgbClr val="E36C0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lang="en"/>
              <a:t>cont...</a:t>
            </a:r>
          </a:p>
        </p:txBody>
      </p:sp>
      <p:sp>
        <p:nvSpPr>
          <p:cNvPr id="286" name="Shape 286"/>
          <p:cNvSpPr txBox="1"/>
          <p:nvPr>
            <p:ph idx="1" type="body"/>
          </p:nvPr>
        </p:nvSpPr>
        <p:spPr>
          <a:xfrm>
            <a:off x="457200" y="1200150"/>
            <a:ext cx="8229600" cy="3394500"/>
          </a:xfrm>
          <a:prstGeom prst="rect">
            <a:avLst/>
          </a:prstGeom>
          <a:solidFill>
            <a:srgbClr val="92CCDC"/>
          </a:solidFill>
          <a:ln cap="flat" cmpd="sng" w="9525">
            <a:solidFill>
              <a:srgbClr val="E36C09"/>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 sz="3200" u="none" cap="none" strike="noStrike">
                <a:solidFill>
                  <a:schemeClr val="dk1"/>
                </a:solidFill>
                <a:latin typeface="Times New Roman"/>
                <a:ea typeface="Times New Roman"/>
                <a:cs typeface="Times New Roman"/>
                <a:sym typeface="Times New Roman"/>
              </a:rPr>
              <a:t>“Unfortunately, the current emphasis on standardized testing and rote learning encroaches upon many student’s joy. In their zeal to raise test scores, too many policymakers wrongly assume that students who are laughing, interacting in groups, and being creative…are not doing real academic work.”</a:t>
            </a: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200"/>
              </a:spcBef>
              <a:buClr>
                <a:schemeClr val="dk1"/>
              </a:buClr>
              <a:buSzPct val="25000"/>
              <a:buFont typeface="Arial"/>
              <a:buNone/>
            </a:pPr>
            <a:r>
              <a:rPr b="0" i="0" lang="en" sz="1000" u="none" cap="none" strike="noStrike">
                <a:solidFill>
                  <a:schemeClr val="dk1"/>
                </a:solidFill>
                <a:latin typeface="Times New Roman"/>
                <a:ea typeface="Times New Roman"/>
                <a:cs typeface="Times New Roman"/>
                <a:sym typeface="Times New Roman"/>
              </a:rPr>
              <a:t>Judy Willis: The Neuroscience of Joyful Education, Educational Leadership</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92" name="Shape 29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93" name="Shape 293"/>
          <p:cNvPicPr preferRelativeResize="0"/>
          <p:nvPr/>
        </p:nvPicPr>
        <p:blipFill>
          <a:blip r:embed="rId3">
            <a:alphaModFix/>
          </a:blip>
          <a:stretch>
            <a:fillRect/>
          </a:stretch>
        </p:blipFill>
        <p:spPr>
          <a:xfrm>
            <a:off x="0" y="0"/>
            <a:ext cx="9143999" cy="50544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pic>
        <p:nvPicPr>
          <p:cNvPr id="298" name="Shape 298"/>
          <p:cNvPicPr preferRelativeResize="0"/>
          <p:nvPr/>
        </p:nvPicPr>
        <p:blipFill rotWithShape="1">
          <a:blip r:embed="rId3">
            <a:alphaModFix/>
          </a:blip>
          <a:srcRect b="0" l="0" r="0" t="0"/>
          <a:stretch/>
        </p:blipFill>
        <p:spPr>
          <a:xfrm>
            <a:off x="1000125" y="592931"/>
            <a:ext cx="7143600" cy="39576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445025"/>
            <a:ext cx="8520600" cy="891000"/>
          </a:xfrm>
          <a:prstGeom prst="rect">
            <a:avLst/>
          </a:prstGeom>
          <a:solidFill>
            <a:srgbClr val="D0E0E3"/>
          </a:solidFill>
        </p:spPr>
        <p:txBody>
          <a:bodyPr anchorCtr="0" anchor="t" bIns="91425" lIns="91425" rIns="91425" tIns="91425">
            <a:noAutofit/>
          </a:bodyPr>
          <a:lstStyle/>
          <a:p>
            <a:pPr lvl="0" rtl="0">
              <a:spcBef>
                <a:spcPts val="0"/>
              </a:spcBef>
              <a:buNone/>
            </a:pPr>
            <a:r>
              <a:rPr lang="en"/>
              <a:t>Test Anxiety,high stakes performance,over emphasis on scores as measure of worth</a:t>
            </a:r>
          </a:p>
          <a:p>
            <a:pPr lvl="0">
              <a:spcBef>
                <a:spcPts val="0"/>
              </a:spcBef>
              <a:buNone/>
            </a:pPr>
            <a:r>
              <a:t/>
            </a:r>
            <a:endParaRPr/>
          </a:p>
        </p:txBody>
      </p:sp>
      <p:sp>
        <p:nvSpPr>
          <p:cNvPr id="304" name="Shape 304"/>
          <p:cNvSpPr txBox="1"/>
          <p:nvPr>
            <p:ph idx="1" type="body"/>
          </p:nvPr>
        </p:nvSpPr>
        <p:spPr>
          <a:xfrm>
            <a:off x="155875" y="1429325"/>
            <a:ext cx="8676300" cy="3714300"/>
          </a:xfrm>
          <a:prstGeom prst="rect">
            <a:avLst/>
          </a:prstGeom>
        </p:spPr>
        <p:txBody>
          <a:bodyPr anchorCtr="0" anchor="t" bIns="91425" lIns="91425" rIns="91425" tIns="91425">
            <a:noAutofit/>
          </a:bodyPr>
          <a:lstStyle/>
          <a:p>
            <a:pPr lvl="0">
              <a:spcBef>
                <a:spcPts val="0"/>
              </a:spcBef>
              <a:buNone/>
            </a:pPr>
            <a:r>
              <a:t/>
            </a:r>
            <a:endParaRPr/>
          </a:p>
        </p:txBody>
      </p:sp>
      <p:pic>
        <p:nvPicPr>
          <p:cNvPr id="305" name="Shape 305"/>
          <p:cNvPicPr preferRelativeResize="0"/>
          <p:nvPr/>
        </p:nvPicPr>
        <p:blipFill>
          <a:blip r:embed="rId3">
            <a:alphaModFix/>
          </a:blip>
          <a:stretch>
            <a:fillRect/>
          </a:stretch>
        </p:blipFill>
        <p:spPr>
          <a:xfrm>
            <a:off x="155875" y="1335975"/>
            <a:ext cx="6145475" cy="31395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11" name="Shape 31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312" name="Shape 312"/>
          <p:cNvPicPr preferRelativeResize="0"/>
          <p:nvPr/>
        </p:nvPicPr>
        <p:blipFill>
          <a:blip r:embed="rId3">
            <a:alphaModFix/>
          </a:blip>
          <a:stretch>
            <a:fillRect/>
          </a:stretch>
        </p:blipFill>
        <p:spPr>
          <a:xfrm>
            <a:off x="0" y="0"/>
            <a:ext cx="9144000" cy="504042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Test is Life</a:t>
            </a:r>
          </a:p>
        </p:txBody>
      </p:sp>
      <p:sp>
        <p:nvSpPr>
          <p:cNvPr id="318" name="Shape 31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319" name="Shape 319">
            <a:hlinkClick r:id="rId3"/>
          </p:cNvPr>
          <p:cNvSpPr/>
          <p:nvPr/>
        </p:nvSpPr>
        <p:spPr>
          <a:xfrm>
            <a:off x="311700" y="1017725"/>
            <a:ext cx="8520600" cy="4063799"/>
          </a:xfrm>
          <a:prstGeom prst="rect">
            <a:avLst/>
          </a:prstGeom>
          <a:blipFill>
            <a:blip r:embed="rId4">
              <a:alphaModFix/>
            </a:blip>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Fills our Kids Hearts with Happiness?</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42" name="Shape 142"/>
          <p:cNvPicPr preferRelativeResize="0"/>
          <p:nvPr/>
        </p:nvPicPr>
        <p:blipFill>
          <a:blip r:embed="rId3">
            <a:alphaModFix/>
          </a:blip>
          <a:stretch>
            <a:fillRect/>
          </a:stretch>
        </p:blipFill>
        <p:spPr>
          <a:xfrm>
            <a:off x="138474" y="1152475"/>
            <a:ext cx="6207400" cy="391504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nvSpPr>
        <p:spPr>
          <a:xfrm>
            <a:off x="0" y="0"/>
            <a:ext cx="8902200" cy="4965300"/>
          </a:xfrm>
          <a:prstGeom prst="rect">
            <a:avLst/>
          </a:prstGeom>
          <a:solidFill>
            <a:srgbClr val="CCC0D9"/>
          </a:solidFill>
          <a:ln>
            <a:noFill/>
          </a:ln>
        </p:spPr>
        <p:txBody>
          <a:bodyPr anchorCtr="0" anchor="ctr" bIns="91425" lIns="91425" rIns="91425" tIns="91425">
            <a:noAutofit/>
          </a:bodyPr>
          <a:lstStyle/>
          <a:p>
            <a:pPr lvl="0" rtl="0">
              <a:spcBef>
                <a:spcPts val="0"/>
              </a:spcBef>
              <a:buNone/>
            </a:pPr>
            <a:r>
              <a:rPr b="1" lang="en" sz="2400">
                <a:solidFill>
                  <a:schemeClr val="dk1"/>
                </a:solidFill>
                <a:latin typeface="Times New Roman"/>
                <a:ea typeface="Times New Roman"/>
                <a:cs typeface="Times New Roman"/>
                <a:sym typeface="Times New Roman"/>
              </a:rPr>
              <a:t>“Joy and enthusiasm are absolutely essential for learning to happen—literally, scientifically, as a matter of fact and research. “The neuroscientific research about learning has revealed…the qualitative improvement in brain circuitry involved in memory and executive function that accompanies positive motivation and engagement.”</a:t>
            </a:r>
          </a:p>
          <a:p>
            <a:pPr lvl="0" rtl="0">
              <a:spcBef>
                <a:spcPts val="0"/>
              </a:spcBef>
              <a:buNone/>
            </a:pPr>
            <a:r>
              <a:rPr b="1" i="1" lang="en" sz="1800">
                <a:solidFill>
                  <a:schemeClr val="dk1"/>
                </a:solidFill>
                <a:latin typeface="Times New Roman"/>
                <a:ea typeface="Times New Roman"/>
                <a:cs typeface="Times New Roman"/>
                <a:sym typeface="Times New Roman"/>
              </a:rPr>
              <a:t> </a:t>
            </a:r>
            <a:r>
              <a:rPr b="1" i="1" lang="en" sz="1200">
                <a:solidFill>
                  <a:schemeClr val="dk1"/>
                </a:solidFill>
                <a:latin typeface="Times New Roman"/>
                <a:ea typeface="Times New Roman"/>
                <a:cs typeface="Times New Roman"/>
                <a:sym typeface="Times New Roman"/>
              </a:rPr>
              <a:t>The Power of Joyful Learning, Judy Willis. School Leadership 2.0</a:t>
            </a:r>
          </a:p>
          <a:p>
            <a:pPr lvl="0" rtl="0">
              <a:spcBef>
                <a:spcPts val="0"/>
              </a:spcBef>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457200" y="205978"/>
            <a:ext cx="8229600" cy="8574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lang="en"/>
              <a:t>What Increases </a:t>
            </a:r>
            <a:r>
              <a:rPr b="0" i="0" lang="en" sz="4400" u="none" cap="none" strike="noStrike">
                <a:solidFill>
                  <a:schemeClr val="dk1"/>
                </a:solidFill>
                <a:latin typeface="Arial"/>
                <a:ea typeface="Arial"/>
                <a:cs typeface="Arial"/>
                <a:sym typeface="Arial"/>
              </a:rPr>
              <a:t>Motivatio</a:t>
            </a:r>
            <a:r>
              <a:rPr lang="en"/>
              <a:t>n?</a:t>
            </a:r>
          </a:p>
          <a:p>
            <a:pPr indent="0" lvl="0" marL="0" marR="0" rtl="0" algn="ctr">
              <a:spcBef>
                <a:spcPts val="0"/>
              </a:spcBef>
              <a:buClr>
                <a:schemeClr val="dk1"/>
              </a:buClr>
              <a:buSzPct val="25000"/>
              <a:buFont typeface="Arial"/>
              <a:buNone/>
            </a:pPr>
            <a:r>
              <a:rPr lang="en" sz="1800"/>
              <a:t>Opitz and Ford</a:t>
            </a:r>
          </a:p>
        </p:txBody>
      </p:sp>
      <p:sp>
        <p:nvSpPr>
          <p:cNvPr id="330" name="Shape 330"/>
          <p:cNvSpPr txBox="1"/>
          <p:nvPr>
            <p:ph idx="1" type="body"/>
          </p:nvPr>
        </p:nvSpPr>
        <p:spPr>
          <a:xfrm>
            <a:off x="457200" y="1200150"/>
            <a:ext cx="8229600" cy="3795000"/>
          </a:xfrm>
          <a:prstGeom prst="rect">
            <a:avLst/>
          </a:prstGeom>
          <a:solidFill>
            <a:srgbClr val="FFFF99"/>
          </a:solid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 sz="3200" u="none" cap="none" strike="noStrike">
                <a:solidFill>
                  <a:schemeClr val="dk1"/>
                </a:solidFill>
                <a:latin typeface="Times New Roman"/>
                <a:ea typeface="Times New Roman"/>
                <a:cs typeface="Times New Roman"/>
                <a:sym typeface="Times New Roman"/>
              </a:rPr>
              <a:t>Self-Efficacy and Competence: beliefs the learner has about the ability to be successful</a:t>
            </a:r>
          </a:p>
          <a:p>
            <a:pPr indent="-342900" lvl="0" marL="342900" marR="0" rtl="0" algn="l">
              <a:spcBef>
                <a:spcPts val="640"/>
              </a:spcBef>
              <a:spcAft>
                <a:spcPts val="0"/>
              </a:spcAft>
              <a:buClr>
                <a:schemeClr val="dk1"/>
              </a:buClr>
              <a:buSzPct val="100000"/>
              <a:buFont typeface="Arial"/>
              <a:buChar char="•"/>
            </a:pPr>
            <a:r>
              <a:rPr b="0" i="0" lang="en" sz="3200" u="none" cap="none" strike="noStrike">
                <a:solidFill>
                  <a:schemeClr val="dk1"/>
                </a:solidFill>
                <a:latin typeface="Times New Roman"/>
                <a:ea typeface="Times New Roman"/>
                <a:cs typeface="Times New Roman"/>
                <a:sym typeface="Times New Roman"/>
              </a:rPr>
              <a:t>Control over factors that contribute to success or failure</a:t>
            </a:r>
          </a:p>
          <a:p>
            <a:pPr indent="-342900" lvl="0" marL="342900" marR="0" rtl="0" algn="l">
              <a:spcBef>
                <a:spcPts val="640"/>
              </a:spcBef>
              <a:spcAft>
                <a:spcPts val="0"/>
              </a:spcAft>
              <a:buClr>
                <a:schemeClr val="dk1"/>
              </a:buClr>
              <a:buSzPct val="100000"/>
              <a:buFont typeface="Arial"/>
              <a:buChar char="•"/>
            </a:pPr>
            <a:r>
              <a:rPr b="0" i="0" lang="en" sz="3200" u="none" cap="none" strike="noStrike">
                <a:solidFill>
                  <a:schemeClr val="dk1"/>
                </a:solidFill>
                <a:latin typeface="Times New Roman"/>
                <a:ea typeface="Times New Roman"/>
                <a:cs typeface="Times New Roman"/>
                <a:sym typeface="Times New Roman"/>
              </a:rPr>
              <a:t>Growth mindset vs fixed</a:t>
            </a:r>
          </a:p>
          <a:p>
            <a:pPr indent="-342900" lvl="0" marL="342900" marR="0" rtl="0" algn="l">
              <a:spcBef>
                <a:spcPts val="640"/>
              </a:spcBef>
              <a:spcAft>
                <a:spcPts val="0"/>
              </a:spcAft>
              <a:buClr>
                <a:schemeClr val="dk1"/>
              </a:buClr>
              <a:buSzPct val="100000"/>
              <a:buFont typeface="Arial"/>
              <a:buChar char="•"/>
            </a:pPr>
            <a:r>
              <a:rPr b="0" i="0" lang="en" sz="3200" u="none" cap="none" strike="noStrike">
                <a:solidFill>
                  <a:schemeClr val="dk1"/>
                </a:solidFill>
                <a:latin typeface="Times New Roman"/>
                <a:ea typeface="Times New Roman"/>
                <a:cs typeface="Times New Roman"/>
                <a:sym typeface="Times New Roman"/>
              </a:rPr>
              <a:t>Importance/Usefulness/Time and Effort required</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457200" y="205978"/>
            <a:ext cx="8229600" cy="857400"/>
          </a:xfrm>
          <a:prstGeom prst="rect">
            <a:avLst/>
          </a:prstGeom>
          <a:solidFill>
            <a:srgbClr val="9FC5E8"/>
          </a:solidFill>
        </p:spPr>
        <p:txBody>
          <a:bodyPr anchorCtr="0" anchor="ctr" bIns="91425" lIns="91425" rIns="91425" tIns="91425">
            <a:noAutofit/>
          </a:bodyPr>
          <a:lstStyle/>
          <a:p>
            <a:pPr lvl="0">
              <a:spcBef>
                <a:spcPts val="0"/>
              </a:spcBef>
              <a:buNone/>
            </a:pPr>
            <a:r>
              <a:rPr lang="en"/>
              <a:t>Motivation continued</a:t>
            </a:r>
          </a:p>
        </p:txBody>
      </p:sp>
      <p:sp>
        <p:nvSpPr>
          <p:cNvPr id="336" name="Shape 336"/>
          <p:cNvSpPr txBox="1"/>
          <p:nvPr>
            <p:ph idx="1" type="body"/>
          </p:nvPr>
        </p:nvSpPr>
        <p:spPr>
          <a:xfrm>
            <a:off x="457200" y="1200150"/>
            <a:ext cx="8229600" cy="3394500"/>
          </a:xfrm>
          <a:prstGeom prst="rect">
            <a:avLst/>
          </a:prstGeom>
          <a:solidFill>
            <a:srgbClr val="FFFF99"/>
          </a:solidFill>
        </p:spPr>
        <p:txBody>
          <a:bodyPr anchorCtr="0" anchor="t" bIns="91425" lIns="91425" rIns="91425" tIns="91425">
            <a:noAutofit/>
          </a:bodyPr>
          <a:lstStyle/>
          <a:p>
            <a:pPr lvl="0" rtl="0">
              <a:spcBef>
                <a:spcPts val="0"/>
              </a:spcBef>
            </a:pPr>
            <a:r>
              <a:rPr b="1" lang="en"/>
              <a:t>Interest and Intrinsic Value</a:t>
            </a:r>
          </a:p>
          <a:p>
            <a:pPr lvl="0" rtl="0">
              <a:spcBef>
                <a:spcPts val="0"/>
              </a:spcBef>
            </a:pPr>
            <a:r>
              <a:rPr b="1" lang="en"/>
              <a:t>Goals Mastery-demonstration of ability</a:t>
            </a:r>
          </a:p>
          <a:p>
            <a:pPr indent="0" lvl="0" marL="0" rtl="0">
              <a:spcBef>
                <a:spcPts val="0"/>
              </a:spcBef>
              <a:buNone/>
            </a:pPr>
            <a:r>
              <a:rPr b="1" lang="en"/>
              <a:t>     Vs a grade, “good job,” “you’re so smart”</a:t>
            </a:r>
          </a:p>
          <a:p>
            <a:pPr lvl="0">
              <a:spcBef>
                <a:spcPts val="0"/>
              </a:spcBef>
              <a:buNone/>
            </a:pPr>
            <a:r>
              <a:t/>
            </a:r>
            <a:endParaRPr b="1"/>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7200" y="146628"/>
            <a:ext cx="8229600" cy="8574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lang="en"/>
              <a:t>Factors Related to </a:t>
            </a:r>
            <a:r>
              <a:rPr b="0" i="0" lang="en" sz="4400" u="none" cap="none" strike="noStrike">
                <a:solidFill>
                  <a:schemeClr val="dk1"/>
                </a:solidFill>
                <a:latin typeface="Arial"/>
                <a:ea typeface="Arial"/>
                <a:cs typeface="Arial"/>
                <a:sym typeface="Arial"/>
              </a:rPr>
              <a:t>Engagement</a:t>
            </a:r>
          </a:p>
        </p:txBody>
      </p:sp>
      <p:sp>
        <p:nvSpPr>
          <p:cNvPr id="342" name="Shape 342"/>
          <p:cNvSpPr txBox="1"/>
          <p:nvPr>
            <p:ph idx="1" type="body"/>
          </p:nvPr>
        </p:nvSpPr>
        <p:spPr>
          <a:xfrm>
            <a:off x="457200" y="1200150"/>
            <a:ext cx="8229600" cy="3394500"/>
          </a:xfrm>
          <a:prstGeom prst="rect">
            <a:avLst/>
          </a:prstGeom>
          <a:solidFill>
            <a:srgbClr val="D6E3BC"/>
          </a:solid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 sz="4400" u="none" cap="none" strike="noStrike">
                <a:solidFill>
                  <a:schemeClr val="dk1"/>
                </a:solidFill>
                <a:latin typeface="Times New Roman"/>
                <a:ea typeface="Times New Roman"/>
                <a:cs typeface="Times New Roman"/>
                <a:sym typeface="Times New Roman"/>
              </a:rPr>
              <a:t>Attention</a:t>
            </a:r>
          </a:p>
          <a:p>
            <a:pPr indent="-342900" lvl="0" marL="342900" marR="0" rtl="0" algn="l">
              <a:spcBef>
                <a:spcPts val="880"/>
              </a:spcBef>
              <a:spcAft>
                <a:spcPts val="0"/>
              </a:spcAft>
              <a:buClr>
                <a:schemeClr val="dk1"/>
              </a:buClr>
              <a:buSzPct val="100000"/>
              <a:buFont typeface="Arial"/>
              <a:buChar char="•"/>
            </a:pPr>
            <a:r>
              <a:rPr b="0" i="0" lang="en" sz="4400" u="none" cap="none" strike="noStrike">
                <a:solidFill>
                  <a:schemeClr val="dk1"/>
                </a:solidFill>
                <a:latin typeface="Times New Roman"/>
                <a:ea typeface="Times New Roman"/>
                <a:cs typeface="Times New Roman"/>
                <a:sym typeface="Times New Roman"/>
              </a:rPr>
              <a:t>Commitment</a:t>
            </a:r>
          </a:p>
          <a:p>
            <a:pPr indent="-342900" lvl="0" marL="342900" marR="0" rtl="0" algn="l">
              <a:spcBef>
                <a:spcPts val="880"/>
              </a:spcBef>
              <a:spcAft>
                <a:spcPts val="0"/>
              </a:spcAft>
              <a:buClr>
                <a:schemeClr val="dk1"/>
              </a:buClr>
              <a:buSzPct val="100000"/>
              <a:buFont typeface="Arial"/>
              <a:buChar char="•"/>
            </a:pPr>
            <a:r>
              <a:rPr b="0" i="0" lang="en" sz="4400" u="none" cap="none" strike="noStrike">
                <a:solidFill>
                  <a:schemeClr val="dk1"/>
                </a:solidFill>
                <a:latin typeface="Times New Roman"/>
                <a:ea typeface="Times New Roman"/>
                <a:cs typeface="Times New Roman"/>
                <a:sym typeface="Times New Roman"/>
              </a:rPr>
              <a:t>Persistence</a:t>
            </a:r>
          </a:p>
          <a:p>
            <a:pPr indent="-342900" lvl="0" marL="342900" marR="0" rtl="0" algn="l">
              <a:spcBef>
                <a:spcPts val="880"/>
              </a:spcBef>
              <a:buClr>
                <a:schemeClr val="dk1"/>
              </a:buClr>
              <a:buSzPct val="100000"/>
              <a:buFont typeface="Arial"/>
              <a:buChar char="•"/>
            </a:pPr>
            <a:r>
              <a:rPr b="0" i="0" lang="en" sz="4400" u="none" cap="none" strike="noStrike">
                <a:solidFill>
                  <a:schemeClr val="dk1"/>
                </a:solidFill>
                <a:latin typeface="Times New Roman"/>
                <a:ea typeface="Times New Roman"/>
                <a:cs typeface="Times New Roman"/>
                <a:sym typeface="Times New Roman"/>
              </a:rPr>
              <a:t>Value</a:t>
            </a:r>
          </a:p>
          <a:p>
            <a:pPr indent="-139700" lvl="0" marL="342900" marR="0" rtl="0" algn="l">
              <a:spcBef>
                <a:spcPts val="880"/>
              </a:spcBef>
              <a:buClr>
                <a:schemeClr val="dk1"/>
              </a:buClr>
              <a:buSzPct val="100000"/>
              <a:buFont typeface="Arial"/>
              <a:buChar char="•"/>
            </a:pPr>
            <a:r>
              <a:rPr lang="en" sz="1200"/>
              <a:t>Opitz and Ford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98925"/>
            <a:ext cx="8520600" cy="918900"/>
          </a:xfrm>
          <a:prstGeom prst="rect">
            <a:avLst/>
          </a:prstGeom>
          <a:solidFill>
            <a:srgbClr val="CFE2F3"/>
          </a:solidFill>
        </p:spPr>
        <p:txBody>
          <a:bodyPr anchorCtr="0" anchor="t" bIns="91425" lIns="91425" rIns="91425" tIns="91425">
            <a:noAutofit/>
          </a:bodyPr>
          <a:lstStyle/>
          <a:p>
            <a:pPr lvl="0">
              <a:spcBef>
                <a:spcPts val="0"/>
              </a:spcBef>
              <a:buNone/>
            </a:pPr>
            <a:r>
              <a:rPr lang="en"/>
              <a:t>Joseph Renzulli-University of Connecticut	</a:t>
            </a:r>
          </a:p>
        </p:txBody>
      </p:sp>
      <p:sp>
        <p:nvSpPr>
          <p:cNvPr id="348" name="Shape 348"/>
          <p:cNvSpPr txBox="1"/>
          <p:nvPr>
            <p:ph idx="1" type="body"/>
          </p:nvPr>
        </p:nvSpPr>
        <p:spPr>
          <a:xfrm>
            <a:off x="311700" y="1152475"/>
            <a:ext cx="8520600" cy="3990900"/>
          </a:xfrm>
          <a:prstGeom prst="rect">
            <a:avLst/>
          </a:prstGeom>
          <a:solidFill>
            <a:srgbClr val="FFF2CC"/>
          </a:solidFill>
          <a:ln cap="flat" cmpd="sng" w="9525">
            <a:solidFill>
              <a:srgbClr val="1C4587"/>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sz="2400" u="sng"/>
              <a:t>Enjoyment, Engagement, and Enthusiasm</a:t>
            </a:r>
          </a:p>
          <a:p>
            <a:pPr indent="-381000" lvl="0" marL="457200" rtl="0">
              <a:spcBef>
                <a:spcPts val="0"/>
              </a:spcBef>
              <a:buSzPct val="100000"/>
              <a:buChar char="●"/>
            </a:pPr>
            <a:r>
              <a:rPr lang="en" sz="2400"/>
              <a:t>Allow students to choose what interests them within the existing units of study</a:t>
            </a:r>
          </a:p>
          <a:p>
            <a:pPr indent="-381000" lvl="0" marL="457200" rtl="0">
              <a:spcBef>
                <a:spcPts val="0"/>
              </a:spcBef>
              <a:buSzPct val="100000"/>
              <a:buChar char="●"/>
            </a:pPr>
            <a:r>
              <a:rPr lang="en" sz="2400"/>
              <a:t>Give students the opportunity to do what professionals do</a:t>
            </a:r>
          </a:p>
          <a:p>
            <a:pPr indent="-381000" lvl="0" marL="457200" rtl="0">
              <a:spcBef>
                <a:spcPts val="0"/>
              </a:spcBef>
              <a:buSzPct val="100000"/>
              <a:buChar char="●"/>
            </a:pPr>
            <a:r>
              <a:rPr lang="en" sz="2400"/>
              <a:t>Allow the outcomes/product to be the decision of the student</a:t>
            </a:r>
          </a:p>
          <a:p>
            <a:pPr indent="-381000" lvl="0" marL="457200">
              <a:spcBef>
                <a:spcPts val="0"/>
              </a:spcBef>
              <a:buSzPct val="100000"/>
              <a:buChar char="●"/>
            </a:pPr>
            <a:r>
              <a:rPr lang="en" sz="2400"/>
              <a:t>Parents and Students: Advocate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54" name="Shape 35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355" name="Shape 355"/>
          <p:cNvSpPr txBox="1"/>
          <p:nvPr/>
        </p:nvSpPr>
        <p:spPr>
          <a:xfrm>
            <a:off x="1580900" y="1269175"/>
            <a:ext cx="3868500" cy="3000000"/>
          </a:xfrm>
          <a:prstGeom prst="rect">
            <a:avLst/>
          </a:prstGeom>
          <a:noFill/>
          <a:ln>
            <a:noFill/>
          </a:ln>
        </p:spPr>
        <p:txBody>
          <a:bodyPr anchorCtr="0" anchor="ctr" bIns="91425" lIns="91425" rIns="91425" tIns="91425">
            <a:noAutofit/>
          </a:bodyPr>
          <a:lstStyle/>
          <a:p>
            <a:pPr lvl="0" rtl="0">
              <a:spcBef>
                <a:spcPts val="0"/>
              </a:spcBef>
              <a:buNone/>
            </a:pPr>
            <a:r>
              <a:rPr lang="en"/>
              <a:t>&lt;iframe width="560" height="315" src="https://www.youtube.com/embed/dFHNr_T6TSY?rel=0" frameborder="0" allowfullscreen&gt;&lt;/iframe&gt;</a:t>
            </a:r>
          </a:p>
        </p:txBody>
      </p:sp>
      <p:sp>
        <p:nvSpPr>
          <p:cNvPr id="356" name="Shape 356">
            <a:hlinkClick r:id="rId3"/>
          </p:cNvPr>
          <p:cNvSpPr/>
          <p:nvPr/>
        </p:nvSpPr>
        <p:spPr>
          <a:xfrm>
            <a:off x="0" y="0"/>
            <a:ext cx="9144000" cy="4943099"/>
          </a:xfrm>
          <a:prstGeom prst="rect">
            <a:avLst/>
          </a:prstGeom>
          <a:blipFill>
            <a:blip r:embed="rId4">
              <a:alphaModFix/>
            </a:blip>
            <a:stretch>
              <a:fillRect/>
            </a:stretch>
          </a:blipFill>
          <a:ln>
            <a:noFill/>
          </a:ln>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53340" y="205978"/>
            <a:ext cx="9197400" cy="7485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2800" u="none" cap="none" strike="noStrike">
                <a:solidFill>
                  <a:schemeClr val="dk1"/>
                </a:solidFill>
                <a:latin typeface="Arial"/>
                <a:ea typeface="Arial"/>
                <a:cs typeface="Arial"/>
                <a:sym typeface="Arial"/>
              </a:rPr>
              <a:t>Leveraging What We Know </a:t>
            </a:r>
            <a:br>
              <a:rPr b="0" i="0" lang="en" sz="2800" u="none" cap="none" strike="noStrike">
                <a:solidFill>
                  <a:schemeClr val="dk1"/>
                </a:solidFill>
                <a:latin typeface="Arial"/>
                <a:ea typeface="Arial"/>
                <a:cs typeface="Arial"/>
                <a:sym typeface="Arial"/>
              </a:rPr>
            </a:br>
            <a:r>
              <a:rPr b="0" i="0" lang="en" sz="2800" u="none" cap="none" strike="noStrike">
                <a:solidFill>
                  <a:schemeClr val="dk1"/>
                </a:solidFill>
                <a:latin typeface="Arial"/>
                <a:ea typeface="Arial"/>
                <a:cs typeface="Arial"/>
                <a:sym typeface="Arial"/>
              </a:rPr>
              <a:t>About How Students Learn</a:t>
            </a:r>
          </a:p>
        </p:txBody>
      </p:sp>
      <p:sp>
        <p:nvSpPr>
          <p:cNvPr id="362" name="Shape 362"/>
          <p:cNvSpPr txBox="1"/>
          <p:nvPr>
            <p:ph idx="1" type="body"/>
          </p:nvPr>
        </p:nvSpPr>
        <p:spPr>
          <a:xfrm>
            <a:off x="457200" y="1151334"/>
            <a:ext cx="4040100" cy="480000"/>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1" i="0" lang="en" sz="2400" u="none" cap="none" strike="noStrike">
                <a:solidFill>
                  <a:schemeClr val="dk1"/>
                </a:solidFill>
                <a:latin typeface="Times New Roman"/>
                <a:ea typeface="Times New Roman"/>
                <a:cs typeface="Times New Roman"/>
                <a:sym typeface="Times New Roman"/>
              </a:rPr>
              <a:t>Coordination of … </a:t>
            </a:r>
          </a:p>
        </p:txBody>
      </p:sp>
      <p:sp>
        <p:nvSpPr>
          <p:cNvPr id="363" name="Shape 363"/>
          <p:cNvSpPr txBox="1"/>
          <p:nvPr>
            <p:ph idx="2" type="body"/>
          </p:nvPr>
        </p:nvSpPr>
        <p:spPr>
          <a:xfrm>
            <a:off x="457200" y="1631145"/>
            <a:ext cx="3406200" cy="2773799"/>
          </a:xfrm>
          <a:prstGeom prst="rect">
            <a:avLst/>
          </a:prstGeom>
          <a:solidFill>
            <a:srgbClr val="FFC000"/>
          </a:solid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 sz="2400" u="none" cap="none" strike="noStrike">
                <a:solidFill>
                  <a:schemeClr val="dk1"/>
                </a:solidFill>
                <a:latin typeface="Times New Roman"/>
                <a:ea typeface="Times New Roman"/>
                <a:cs typeface="Times New Roman"/>
                <a:sym typeface="Times New Roman"/>
              </a:rPr>
              <a:t>Curriculum Design</a:t>
            </a:r>
          </a:p>
          <a:p>
            <a:pPr indent="-342900" lvl="0" marL="342900" marR="0" rtl="0" algn="l">
              <a:lnSpc>
                <a:spcPct val="90000"/>
              </a:lnSpc>
              <a:spcBef>
                <a:spcPts val="480"/>
              </a:spcBef>
              <a:spcAft>
                <a:spcPts val="0"/>
              </a:spcAft>
              <a:buClr>
                <a:schemeClr val="dk1"/>
              </a:buClr>
              <a:buSzPct val="100000"/>
              <a:buFont typeface="Arial"/>
              <a:buChar char="•"/>
            </a:pPr>
            <a:r>
              <a:rPr b="0" i="0" lang="en" sz="2400" u="none" cap="none" strike="noStrike">
                <a:solidFill>
                  <a:schemeClr val="dk1"/>
                </a:solidFill>
                <a:latin typeface="Times New Roman"/>
                <a:ea typeface="Times New Roman"/>
                <a:cs typeface="Times New Roman"/>
                <a:sym typeface="Times New Roman"/>
              </a:rPr>
              <a:t>Instruction</a:t>
            </a:r>
          </a:p>
          <a:p>
            <a:pPr indent="-342900" lvl="0" marL="342900" marR="0" rtl="0" algn="l">
              <a:lnSpc>
                <a:spcPct val="90000"/>
              </a:lnSpc>
              <a:spcBef>
                <a:spcPts val="480"/>
              </a:spcBef>
              <a:spcAft>
                <a:spcPts val="0"/>
              </a:spcAft>
              <a:buClr>
                <a:schemeClr val="dk1"/>
              </a:buClr>
              <a:buSzPct val="100000"/>
              <a:buFont typeface="Arial"/>
              <a:buChar char="•"/>
            </a:pPr>
            <a:r>
              <a:rPr b="0" i="0" lang="en" sz="2400" u="none" cap="none" strike="noStrike">
                <a:solidFill>
                  <a:schemeClr val="dk1"/>
                </a:solidFill>
                <a:latin typeface="Times New Roman"/>
                <a:ea typeface="Times New Roman"/>
                <a:cs typeface="Times New Roman"/>
                <a:sym typeface="Times New Roman"/>
              </a:rPr>
              <a:t>Resources</a:t>
            </a:r>
          </a:p>
          <a:p>
            <a:pPr indent="-342900" lvl="0" marL="342900" marR="0" rtl="0" algn="l">
              <a:lnSpc>
                <a:spcPct val="90000"/>
              </a:lnSpc>
              <a:spcBef>
                <a:spcPts val="480"/>
              </a:spcBef>
              <a:spcAft>
                <a:spcPts val="0"/>
              </a:spcAft>
              <a:buClr>
                <a:schemeClr val="dk1"/>
              </a:buClr>
              <a:buSzPct val="100000"/>
              <a:buFont typeface="Arial"/>
              <a:buChar char="•"/>
            </a:pPr>
            <a:r>
              <a:rPr b="0" i="0" lang="en" sz="2400" u="none" cap="none" strike="noStrike">
                <a:solidFill>
                  <a:schemeClr val="dk1"/>
                </a:solidFill>
                <a:latin typeface="Times New Roman"/>
                <a:ea typeface="Times New Roman"/>
                <a:cs typeface="Times New Roman"/>
                <a:sym typeface="Times New Roman"/>
              </a:rPr>
              <a:t>Authentic Assessment </a:t>
            </a:r>
          </a:p>
          <a:p>
            <a:pPr indent="0" lvl="0" marL="0" marR="0" rtl="0" algn="l">
              <a:lnSpc>
                <a:spcPct val="90000"/>
              </a:lnSpc>
              <a:spcBef>
                <a:spcPts val="480"/>
              </a:spcBef>
              <a:buClr>
                <a:schemeClr val="dk1"/>
              </a:buClr>
              <a:buSzPct val="25000"/>
              <a:buFont typeface="Arial"/>
              <a:buNone/>
            </a:pPr>
            <a:r>
              <a:rPr b="0" i="0" lang="en" sz="2400" u="none" cap="none" strike="noStrike">
                <a:solidFill>
                  <a:schemeClr val="dk1"/>
                </a:solidFill>
                <a:latin typeface="Times New Roman"/>
                <a:ea typeface="Times New Roman"/>
                <a:cs typeface="Times New Roman"/>
                <a:sym typeface="Times New Roman"/>
              </a:rPr>
              <a:t>     Practices</a:t>
            </a:r>
          </a:p>
        </p:txBody>
      </p:sp>
      <p:sp>
        <p:nvSpPr>
          <p:cNvPr id="364" name="Shape 364"/>
          <p:cNvSpPr txBox="1"/>
          <p:nvPr>
            <p:ph idx="3" type="body"/>
          </p:nvPr>
        </p:nvSpPr>
        <p:spPr>
          <a:xfrm>
            <a:off x="4645025" y="1151334"/>
            <a:ext cx="4041900" cy="480000"/>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1" i="0" lang="en" sz="2220" u="none" cap="none" strike="noStrike">
                <a:solidFill>
                  <a:schemeClr val="dk1"/>
                </a:solidFill>
                <a:latin typeface="Times New Roman"/>
                <a:ea typeface="Times New Roman"/>
                <a:cs typeface="Times New Roman"/>
                <a:sym typeface="Times New Roman"/>
              </a:rPr>
              <a:t>So that we create and foster…</a:t>
            </a:r>
          </a:p>
        </p:txBody>
      </p:sp>
      <p:sp>
        <p:nvSpPr>
          <p:cNvPr id="365" name="Shape 365"/>
          <p:cNvSpPr txBox="1"/>
          <p:nvPr>
            <p:ph idx="4" type="body"/>
          </p:nvPr>
        </p:nvSpPr>
        <p:spPr>
          <a:xfrm>
            <a:off x="4645025" y="1631145"/>
            <a:ext cx="3775200" cy="2773800"/>
          </a:xfrm>
          <a:prstGeom prst="rect">
            <a:avLst/>
          </a:prstGeom>
          <a:solidFill>
            <a:srgbClr val="FFC000"/>
          </a:solid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909"/>
              <a:buFont typeface="Arial"/>
              <a:buChar char="•"/>
            </a:pPr>
            <a:r>
              <a:rPr b="0" i="0" lang="en" sz="2220" u="none" cap="none" strike="noStrike">
                <a:solidFill>
                  <a:schemeClr val="dk1"/>
                </a:solidFill>
                <a:latin typeface="Times New Roman"/>
                <a:ea typeface="Times New Roman"/>
                <a:cs typeface="Times New Roman"/>
                <a:sym typeface="Times New Roman"/>
              </a:rPr>
              <a:t>Student Engagement</a:t>
            </a:r>
          </a:p>
          <a:p>
            <a:pPr indent="-342900" lvl="0" marL="342900" marR="0" rtl="0" algn="l">
              <a:lnSpc>
                <a:spcPct val="80000"/>
              </a:lnSpc>
              <a:spcBef>
                <a:spcPts val="444"/>
              </a:spcBef>
              <a:spcAft>
                <a:spcPts val="0"/>
              </a:spcAft>
              <a:buClr>
                <a:schemeClr val="dk1"/>
              </a:buClr>
              <a:buSzPct val="100909"/>
              <a:buFont typeface="Arial"/>
              <a:buChar char="•"/>
            </a:pPr>
            <a:r>
              <a:rPr b="0" i="0" lang="en" sz="2220" u="none" cap="none" strike="noStrike">
                <a:solidFill>
                  <a:schemeClr val="dk1"/>
                </a:solidFill>
                <a:latin typeface="Times New Roman"/>
                <a:ea typeface="Times New Roman"/>
                <a:cs typeface="Times New Roman"/>
                <a:sym typeface="Times New Roman"/>
              </a:rPr>
              <a:t>Inquiry</a:t>
            </a:r>
          </a:p>
          <a:p>
            <a:pPr indent="-342900" lvl="0" marL="342900" marR="0" rtl="0" algn="l">
              <a:lnSpc>
                <a:spcPct val="80000"/>
              </a:lnSpc>
              <a:spcBef>
                <a:spcPts val="444"/>
              </a:spcBef>
              <a:spcAft>
                <a:spcPts val="0"/>
              </a:spcAft>
              <a:buClr>
                <a:schemeClr val="dk1"/>
              </a:buClr>
              <a:buSzPct val="100909"/>
              <a:buFont typeface="Arial"/>
              <a:buChar char="•"/>
            </a:pPr>
            <a:r>
              <a:rPr b="0" i="0" lang="en" sz="2220" u="none" cap="none" strike="noStrike">
                <a:solidFill>
                  <a:schemeClr val="dk1"/>
                </a:solidFill>
                <a:latin typeface="Times New Roman"/>
                <a:ea typeface="Times New Roman"/>
                <a:cs typeface="Times New Roman"/>
                <a:sym typeface="Times New Roman"/>
              </a:rPr>
              <a:t>Motivation</a:t>
            </a:r>
          </a:p>
          <a:p>
            <a:pPr indent="-342900" lvl="0" marL="342900" marR="0" rtl="0" algn="l">
              <a:lnSpc>
                <a:spcPct val="80000"/>
              </a:lnSpc>
              <a:spcBef>
                <a:spcPts val="444"/>
              </a:spcBef>
              <a:spcAft>
                <a:spcPts val="0"/>
              </a:spcAft>
              <a:buClr>
                <a:schemeClr val="dk1"/>
              </a:buClr>
              <a:buSzPct val="100909"/>
              <a:buFont typeface="Arial"/>
              <a:buChar char="•"/>
            </a:pPr>
            <a:r>
              <a:rPr b="0" i="0" lang="en" sz="2220" u="none" cap="none" strike="noStrike">
                <a:solidFill>
                  <a:schemeClr val="dk1"/>
                </a:solidFill>
                <a:latin typeface="Times New Roman"/>
                <a:ea typeface="Times New Roman"/>
                <a:cs typeface="Times New Roman"/>
                <a:sym typeface="Times New Roman"/>
              </a:rPr>
              <a:t>Student Choices</a:t>
            </a:r>
          </a:p>
          <a:p>
            <a:pPr indent="-342900" lvl="0" marL="342900" marR="0" rtl="0" algn="l">
              <a:lnSpc>
                <a:spcPct val="80000"/>
              </a:lnSpc>
              <a:spcBef>
                <a:spcPts val="444"/>
              </a:spcBef>
              <a:spcAft>
                <a:spcPts val="0"/>
              </a:spcAft>
              <a:buClr>
                <a:schemeClr val="dk1"/>
              </a:buClr>
              <a:buSzPct val="100909"/>
              <a:buFont typeface="Arial"/>
              <a:buChar char="•"/>
            </a:pPr>
            <a:r>
              <a:rPr b="0" i="0" lang="en" sz="2220" u="none" cap="none" strike="noStrike">
                <a:solidFill>
                  <a:schemeClr val="dk1"/>
                </a:solidFill>
                <a:latin typeface="Times New Roman"/>
                <a:ea typeface="Times New Roman"/>
                <a:cs typeface="Times New Roman"/>
                <a:sym typeface="Times New Roman"/>
              </a:rPr>
              <a:t>Context and Connection</a:t>
            </a:r>
          </a:p>
          <a:p>
            <a:pPr indent="-342900" lvl="0" marL="342900" marR="0" rtl="0" algn="l">
              <a:lnSpc>
                <a:spcPct val="80000"/>
              </a:lnSpc>
              <a:spcBef>
                <a:spcPts val="444"/>
              </a:spcBef>
              <a:spcAft>
                <a:spcPts val="0"/>
              </a:spcAft>
              <a:buClr>
                <a:schemeClr val="dk1"/>
              </a:buClr>
              <a:buSzPct val="100909"/>
              <a:buFont typeface="Arial"/>
              <a:buChar char="•"/>
            </a:pPr>
            <a:r>
              <a:rPr b="0" i="0" lang="en" sz="2220" u="none" cap="none" strike="noStrike">
                <a:solidFill>
                  <a:schemeClr val="dk1"/>
                </a:solidFill>
                <a:latin typeface="Times New Roman"/>
                <a:ea typeface="Times New Roman"/>
                <a:cs typeface="Times New Roman"/>
                <a:sym typeface="Times New Roman"/>
              </a:rPr>
              <a:t>Improved student outcomes</a:t>
            </a:r>
          </a:p>
          <a:p>
            <a:pPr indent="-342900" lvl="0" marL="342900" marR="0" rtl="0" algn="l">
              <a:lnSpc>
                <a:spcPct val="80000"/>
              </a:lnSpc>
              <a:spcBef>
                <a:spcPts val="444"/>
              </a:spcBef>
              <a:buClr>
                <a:schemeClr val="dk1"/>
              </a:buClr>
              <a:buSzPct val="100909"/>
              <a:buFont typeface="Arial"/>
              <a:buNone/>
            </a:pPr>
            <a:r>
              <a:t/>
            </a:r>
            <a:endParaRPr b="0" i="0" sz="2220" u="none" cap="none" strike="noStrike">
              <a:solidFill>
                <a:schemeClr val="dk1"/>
              </a:solidFill>
              <a:latin typeface="Times New Roman"/>
              <a:ea typeface="Times New Roman"/>
              <a:cs typeface="Times New Roman"/>
              <a:sym typeface="Times New Roman"/>
            </a:endParaRPr>
          </a:p>
        </p:txBody>
      </p:sp>
      <p:sp>
        <p:nvSpPr>
          <p:cNvPr id="366" name="Shape 366"/>
          <p:cNvSpPr txBox="1"/>
          <p:nvPr/>
        </p:nvSpPr>
        <p:spPr>
          <a:xfrm>
            <a:off x="198125" y="4134574"/>
            <a:ext cx="8946000" cy="12177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a:p>
          <a:p>
            <a:pPr indent="0" lvl="0" marL="0" marR="0" rtl="0" algn="l">
              <a:spcBef>
                <a:spcPts val="0"/>
              </a:spcBef>
              <a:buSzPct val="25000"/>
              <a:buNone/>
            </a:pPr>
            <a:r>
              <a:rPr lang="en" sz="2400">
                <a:latin typeface="Times New Roman"/>
                <a:ea typeface="Times New Roman"/>
                <a:cs typeface="Times New Roman"/>
                <a:sym typeface="Times New Roman"/>
              </a:rPr>
              <a:t>J</a:t>
            </a:r>
            <a:r>
              <a:rPr lang="en" sz="3000">
                <a:latin typeface="Times New Roman"/>
                <a:ea typeface="Times New Roman"/>
                <a:cs typeface="Times New Roman"/>
                <a:sym typeface="Times New Roman"/>
              </a:rPr>
              <a:t>oy Enhancers!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457200" y="205978"/>
            <a:ext cx="8229600" cy="857400"/>
          </a:xfrm>
          <a:prstGeom prst="rect">
            <a:avLst/>
          </a:prstGeom>
          <a:solidFill>
            <a:srgbClr val="DAEEF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3959" u="none" cap="none" strike="noStrike">
                <a:solidFill>
                  <a:schemeClr val="dk1"/>
                </a:solidFill>
                <a:latin typeface="Arial"/>
                <a:ea typeface="Arial"/>
                <a:cs typeface="Arial"/>
                <a:sym typeface="Arial"/>
              </a:rPr>
              <a:t>Gifted and Talented Students</a:t>
            </a:r>
          </a:p>
        </p:txBody>
      </p:sp>
      <p:sp>
        <p:nvSpPr>
          <p:cNvPr id="372" name="Shape 372"/>
          <p:cNvSpPr txBox="1"/>
          <p:nvPr>
            <p:ph idx="1" type="body"/>
          </p:nvPr>
        </p:nvSpPr>
        <p:spPr>
          <a:xfrm>
            <a:off x="457200" y="1200150"/>
            <a:ext cx="8229600" cy="3394500"/>
          </a:xfrm>
          <a:prstGeom prst="rect">
            <a:avLst/>
          </a:prstGeom>
          <a:solidFill>
            <a:srgbClr val="DAE5F1"/>
          </a:solid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lang="en"/>
              <a:t>Unique characteristics</a:t>
            </a:r>
          </a:p>
          <a:p>
            <a:pPr indent="-342900" lvl="0" marL="342900" marR="0" rtl="0" algn="l">
              <a:spcBef>
                <a:spcPts val="640"/>
              </a:spcBef>
              <a:spcAft>
                <a:spcPts val="0"/>
              </a:spcAft>
              <a:buClr>
                <a:schemeClr val="dk1"/>
              </a:buClr>
              <a:buSzPct val="100000"/>
              <a:buFont typeface="Arial"/>
              <a:buChar char="•"/>
            </a:pPr>
            <a:r>
              <a:rPr lang="en"/>
              <a:t>S</a:t>
            </a:r>
            <a:r>
              <a:rPr b="0" i="0" lang="en" sz="3200" u="none" cap="none" strike="noStrike">
                <a:solidFill>
                  <a:schemeClr val="dk1"/>
                </a:solidFill>
                <a:latin typeface="Times New Roman"/>
                <a:ea typeface="Times New Roman"/>
                <a:cs typeface="Times New Roman"/>
                <a:sym typeface="Times New Roman"/>
              </a:rPr>
              <a:t>tress</a:t>
            </a:r>
            <a:r>
              <a:rPr lang="en"/>
              <a:t>es and</a:t>
            </a:r>
          </a:p>
          <a:p>
            <a:pPr indent="0" lvl="0" marL="0" marR="0" rtl="0" algn="l">
              <a:spcBef>
                <a:spcPts val="640"/>
              </a:spcBef>
              <a:spcAft>
                <a:spcPts val="0"/>
              </a:spcAft>
              <a:buNone/>
            </a:pPr>
            <a:r>
              <a:rPr lang="en"/>
              <a:t>    pressures.</a:t>
            </a:r>
          </a:p>
        </p:txBody>
      </p:sp>
      <p:pic>
        <p:nvPicPr>
          <p:cNvPr id="373" name="Shape 373"/>
          <p:cNvPicPr preferRelativeResize="0"/>
          <p:nvPr/>
        </p:nvPicPr>
        <p:blipFill rotWithShape="1">
          <a:blip r:embed="rId3">
            <a:alphaModFix/>
          </a:blip>
          <a:srcRect b="0" l="0" r="0" t="0"/>
          <a:stretch/>
        </p:blipFill>
        <p:spPr>
          <a:xfrm>
            <a:off x="5829289" y="1437525"/>
            <a:ext cx="3314700" cy="32631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Pressures do students face?</a:t>
            </a:r>
          </a:p>
        </p:txBody>
      </p:sp>
      <p:sp>
        <p:nvSpPr>
          <p:cNvPr id="379" name="Shape 379"/>
          <p:cNvSpPr txBox="1"/>
          <p:nvPr>
            <p:ph idx="1" type="body"/>
          </p:nvPr>
        </p:nvSpPr>
        <p:spPr>
          <a:xfrm>
            <a:off x="4114800" y="1152475"/>
            <a:ext cx="4717500" cy="4564200"/>
          </a:xfrm>
          <a:prstGeom prst="rect">
            <a:avLst/>
          </a:prstGeom>
        </p:spPr>
        <p:txBody>
          <a:bodyPr anchorCtr="0" anchor="t" bIns="91425" lIns="91425" rIns="91425" tIns="91425">
            <a:noAutofit/>
          </a:bodyPr>
          <a:lstStyle/>
          <a:p>
            <a:pPr lvl="0" rtl="0">
              <a:spcBef>
                <a:spcPts val="0"/>
              </a:spcBef>
              <a:buNone/>
            </a:pPr>
            <a:r>
              <a:rPr lang="en"/>
              <a:t>The need to be good in everything</a:t>
            </a:r>
          </a:p>
          <a:p>
            <a:pPr lvl="0" rtl="0">
              <a:spcBef>
                <a:spcPts val="0"/>
              </a:spcBef>
              <a:buNone/>
            </a:pPr>
            <a:r>
              <a:rPr lang="en"/>
              <a:t>Boredom/lack of engagement</a:t>
            </a:r>
          </a:p>
          <a:p>
            <a:pPr lvl="0" rtl="0">
              <a:spcBef>
                <a:spcPts val="0"/>
              </a:spcBef>
              <a:buNone/>
            </a:pPr>
            <a:r>
              <a:rPr lang="en"/>
              <a:t>Goal mastery doesn’t always equal learning</a:t>
            </a:r>
          </a:p>
          <a:p>
            <a:pPr lvl="0" rtl="0">
              <a:spcBef>
                <a:spcPts val="0"/>
              </a:spcBef>
              <a:buNone/>
            </a:pPr>
            <a:r>
              <a:rPr lang="en"/>
              <a:t>Pressure to conform</a:t>
            </a:r>
          </a:p>
          <a:p>
            <a:pPr lvl="0" rtl="0">
              <a:spcBef>
                <a:spcPts val="0"/>
              </a:spcBef>
              <a:buNone/>
            </a:pPr>
            <a:r>
              <a:rPr lang="en"/>
              <a:t>Overemphasis on grades/scores</a:t>
            </a:r>
          </a:p>
          <a:p>
            <a:pPr lvl="0" rtl="0">
              <a:spcBef>
                <a:spcPts val="0"/>
              </a:spcBef>
              <a:buNone/>
            </a:pPr>
            <a:r>
              <a:rPr lang="en"/>
              <a:t>Feeling like an impostor</a:t>
            </a:r>
          </a:p>
          <a:p>
            <a:pPr lvl="0" rtl="0">
              <a:spcBef>
                <a:spcPts val="0"/>
              </a:spcBef>
              <a:buNone/>
            </a:pPr>
            <a:r>
              <a:rPr lang="en"/>
              <a:t>College acceptance </a:t>
            </a:r>
          </a:p>
          <a:p>
            <a:pPr lvl="0" rtl="0">
              <a:spcBef>
                <a:spcPts val="0"/>
              </a:spcBef>
              <a:buNone/>
            </a:pPr>
            <a:r>
              <a:rPr lang="en"/>
              <a:t>Lots of interests/activities- lack of down time</a:t>
            </a:r>
          </a:p>
          <a:p>
            <a:pPr lvl="0" rtl="0">
              <a:spcBef>
                <a:spcPts val="0"/>
              </a:spcBef>
              <a:buNone/>
            </a:pPr>
            <a:r>
              <a:t/>
            </a:r>
            <a:endParaRPr/>
          </a:p>
          <a:p>
            <a:pPr lvl="0">
              <a:spcBef>
                <a:spcPts val="0"/>
              </a:spcBef>
              <a:buNone/>
            </a:pPr>
            <a:r>
              <a:t/>
            </a:r>
            <a:endParaRPr/>
          </a:p>
        </p:txBody>
      </p:sp>
      <p:pic>
        <p:nvPicPr>
          <p:cNvPr id="380" name="Shape 380"/>
          <p:cNvPicPr preferRelativeResize="0"/>
          <p:nvPr/>
        </p:nvPicPr>
        <p:blipFill>
          <a:blip r:embed="rId3">
            <a:alphaModFix/>
          </a:blip>
          <a:stretch>
            <a:fillRect/>
          </a:stretch>
        </p:blipFill>
        <p:spPr>
          <a:xfrm>
            <a:off x="311700" y="1152474"/>
            <a:ext cx="3857625" cy="5143500"/>
          </a:xfrm>
          <a:prstGeom prst="rect">
            <a:avLst/>
          </a:prstGeom>
          <a:noFill/>
          <a:ln>
            <a:noFill/>
          </a:ln>
        </p:spPr>
      </p:pic>
      <p:sp>
        <p:nvSpPr>
          <p:cNvPr id="381" name="Shape 381"/>
          <p:cNvSpPr txBox="1"/>
          <p:nvPr/>
        </p:nvSpPr>
        <p:spPr>
          <a:xfrm>
            <a:off x="7038475" y="1421225"/>
            <a:ext cx="5332800" cy="11532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311700" y="445025"/>
            <a:ext cx="8520600" cy="572700"/>
          </a:xfrm>
          <a:prstGeom prst="rect">
            <a:avLst/>
          </a:prstGeom>
          <a:solidFill>
            <a:srgbClr val="FFE599"/>
          </a:solidFill>
        </p:spPr>
        <p:txBody>
          <a:bodyPr anchorCtr="0" anchor="t" bIns="91425" lIns="91425" rIns="91425" tIns="91425">
            <a:noAutofit/>
          </a:bodyPr>
          <a:lstStyle/>
          <a:p>
            <a:pPr lvl="0">
              <a:spcBef>
                <a:spcPts val="0"/>
              </a:spcBef>
              <a:buNone/>
            </a:pPr>
            <a:r>
              <a:rPr lang="en"/>
              <a:t>Pressures	...</a:t>
            </a:r>
          </a:p>
        </p:txBody>
      </p:sp>
      <p:sp>
        <p:nvSpPr>
          <p:cNvPr id="387" name="Shape 387"/>
          <p:cNvSpPr txBox="1"/>
          <p:nvPr>
            <p:ph idx="1" type="body"/>
          </p:nvPr>
        </p:nvSpPr>
        <p:spPr>
          <a:xfrm>
            <a:off x="311700" y="1152475"/>
            <a:ext cx="8520600" cy="3416400"/>
          </a:xfrm>
          <a:prstGeom prst="rect">
            <a:avLst/>
          </a:prstGeom>
          <a:solidFill>
            <a:srgbClr val="D0E0E3"/>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2400"/>
              <a:t>To perform</a:t>
            </a:r>
          </a:p>
          <a:p>
            <a:pPr lvl="0" rtl="0">
              <a:spcBef>
                <a:spcPts val="0"/>
              </a:spcBef>
              <a:buNone/>
            </a:pPr>
            <a:r>
              <a:rPr lang="en" sz="2400"/>
              <a:t>To conform</a:t>
            </a:r>
          </a:p>
          <a:p>
            <a:pPr lvl="0" rtl="0">
              <a:spcBef>
                <a:spcPts val="0"/>
              </a:spcBef>
              <a:buNone/>
            </a:pPr>
            <a:r>
              <a:rPr lang="en" sz="2400"/>
              <a:t>To meet other’s expectations</a:t>
            </a:r>
          </a:p>
          <a:p>
            <a:pPr lvl="0" rtl="0">
              <a:spcBef>
                <a:spcPts val="0"/>
              </a:spcBef>
              <a:buNone/>
            </a:pPr>
            <a:r>
              <a:rPr lang="en" sz="2400"/>
              <a:t>To realize potential- multipotentiality is difficult!</a:t>
            </a:r>
          </a:p>
          <a:p>
            <a:pPr lvl="0" rtl="0">
              <a:spcBef>
                <a:spcPts val="0"/>
              </a:spcBef>
              <a:buNone/>
            </a:pPr>
            <a:r>
              <a:rPr lang="en" sz="2400"/>
              <a:t>Perfectionism</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ctrTitle"/>
          </p:nvPr>
        </p:nvSpPr>
        <p:spPr>
          <a:xfrm>
            <a:off x="685800" y="1597818"/>
            <a:ext cx="7772400" cy="1102500"/>
          </a:xfrm>
          <a:prstGeom prst="rect">
            <a:avLst/>
          </a:prstGeom>
          <a:solidFill>
            <a:srgbClr val="FFE599"/>
          </a:solidFill>
        </p:spPr>
        <p:txBody>
          <a:bodyPr anchorCtr="0" anchor="ctr" bIns="91425" lIns="91425" rIns="91425" tIns="91425">
            <a:noAutofit/>
          </a:bodyPr>
          <a:lstStyle/>
          <a:p>
            <a:pPr lvl="0">
              <a:spcBef>
                <a:spcPts val="0"/>
              </a:spcBef>
              <a:buNone/>
            </a:pPr>
            <a:r>
              <a:rPr lang="en"/>
              <a:t>Can Learning be Joyful?</a:t>
            </a:r>
          </a:p>
        </p:txBody>
      </p:sp>
      <p:sp>
        <p:nvSpPr>
          <p:cNvPr id="148" name="Shape 148"/>
          <p:cNvSpPr txBox="1"/>
          <p:nvPr>
            <p:ph idx="1" type="subTitle"/>
          </p:nvPr>
        </p:nvSpPr>
        <p:spPr>
          <a:xfrm>
            <a:off x="1371600" y="2914650"/>
            <a:ext cx="6400800" cy="1314600"/>
          </a:xfrm>
          <a:prstGeom prst="rect">
            <a:avLst/>
          </a:prstGeom>
          <a:solidFill>
            <a:srgbClr val="FFE599"/>
          </a:solidFill>
        </p:spPr>
        <p:txBody>
          <a:bodyPr anchorCtr="0" anchor="t" bIns="91425" lIns="91425" rIns="91425" tIns="91425">
            <a:noAutofit/>
          </a:bodyPr>
          <a:lstStyle/>
          <a:p>
            <a:pPr lvl="0">
              <a:spcBef>
                <a:spcPts val="0"/>
              </a:spcBef>
              <a:buNone/>
            </a:pPr>
            <a:r>
              <a:rPr lang="en">
                <a:solidFill>
                  <a:srgbClr val="000000"/>
                </a:solidFill>
              </a:rPr>
              <a:t>Should Learning be Joyful?</a:t>
            </a:r>
          </a:p>
        </p:txBody>
      </p:sp>
      <p:pic>
        <p:nvPicPr>
          <p:cNvPr id="149" name="Shape 149"/>
          <p:cNvPicPr preferRelativeResize="0"/>
          <p:nvPr/>
        </p:nvPicPr>
        <p:blipFill>
          <a:blip r:embed="rId3">
            <a:alphaModFix/>
          </a:blip>
          <a:stretch>
            <a:fillRect/>
          </a:stretch>
        </p:blipFill>
        <p:spPr>
          <a:xfrm>
            <a:off x="58837" y="67037"/>
            <a:ext cx="1400175" cy="2047875"/>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Pressures can build up during the school day</a:t>
            </a:r>
          </a:p>
        </p:txBody>
      </p:sp>
      <p:sp>
        <p:nvSpPr>
          <p:cNvPr id="393" name="Shape 393"/>
          <p:cNvSpPr txBox="1"/>
          <p:nvPr>
            <p:ph idx="1" type="body"/>
          </p:nvPr>
        </p:nvSpPr>
        <p:spPr>
          <a:xfrm>
            <a:off x="311700" y="1152475"/>
            <a:ext cx="5493900" cy="3911700"/>
          </a:xfrm>
          <a:prstGeom prst="rect">
            <a:avLst/>
          </a:prstGeom>
        </p:spPr>
        <p:txBody>
          <a:bodyPr anchorCtr="0" anchor="t" bIns="91425" lIns="91425" rIns="91425" tIns="91425">
            <a:noAutofit/>
          </a:bodyPr>
          <a:lstStyle/>
          <a:p>
            <a:pPr lvl="0">
              <a:spcBef>
                <a:spcPts val="0"/>
              </a:spcBef>
              <a:buNone/>
            </a:pPr>
            <a:r>
              <a:t/>
            </a:r>
            <a:endParaRPr/>
          </a:p>
        </p:txBody>
      </p:sp>
      <p:pic>
        <p:nvPicPr>
          <p:cNvPr id="394" name="Shape 394"/>
          <p:cNvPicPr preferRelativeResize="0"/>
          <p:nvPr/>
        </p:nvPicPr>
        <p:blipFill>
          <a:blip r:embed="rId3">
            <a:alphaModFix/>
          </a:blip>
          <a:stretch>
            <a:fillRect/>
          </a:stretch>
        </p:blipFill>
        <p:spPr>
          <a:xfrm>
            <a:off x="311697" y="949159"/>
            <a:ext cx="5493799" cy="4115065"/>
          </a:xfrm>
          <a:prstGeom prst="rect">
            <a:avLst/>
          </a:prstGeom>
          <a:noFill/>
          <a:ln>
            <a:noFill/>
          </a:ln>
        </p:spPr>
      </p:pic>
      <p:sp>
        <p:nvSpPr>
          <p:cNvPr id="395" name="Shape 395"/>
          <p:cNvSpPr txBox="1"/>
          <p:nvPr/>
        </p:nvSpPr>
        <p:spPr>
          <a:xfrm>
            <a:off x="6073275" y="1934700"/>
            <a:ext cx="3070800" cy="1274100"/>
          </a:xfrm>
          <a:prstGeom prst="rect">
            <a:avLst/>
          </a:prstGeom>
          <a:noFill/>
          <a:ln>
            <a:noFill/>
          </a:ln>
        </p:spPr>
        <p:txBody>
          <a:bodyPr anchorCtr="0" anchor="t" bIns="91425" lIns="91425" rIns="91425" tIns="91425">
            <a:noAutofit/>
          </a:bodyPr>
          <a:lstStyle/>
          <a:p>
            <a:pPr lvl="0" rtl="0">
              <a:spcBef>
                <a:spcPts val="0"/>
              </a:spcBef>
              <a:buNone/>
            </a:pPr>
            <a:r>
              <a:rPr lang="en" sz="2400"/>
              <a:t>And children bring them home</a:t>
            </a:r>
          </a:p>
          <a:p>
            <a:pPr lvl="0">
              <a:spcBef>
                <a:spcPts val="0"/>
              </a:spcBef>
              <a:buNone/>
            </a:pPr>
            <a:r>
              <a:t/>
            </a:r>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txBox="1"/>
          <p:nvPr>
            <p:ph type="title"/>
          </p:nvPr>
        </p:nvSpPr>
        <p:spPr>
          <a:xfrm>
            <a:off x="311700" y="445025"/>
            <a:ext cx="8520600" cy="572700"/>
          </a:xfrm>
          <a:prstGeom prst="rect">
            <a:avLst/>
          </a:prstGeom>
          <a:solidFill>
            <a:srgbClr val="C9DAF8"/>
          </a:solidFill>
        </p:spPr>
        <p:txBody>
          <a:bodyPr anchorCtr="0" anchor="t" bIns="91425" lIns="91425" rIns="91425" tIns="91425">
            <a:noAutofit/>
          </a:bodyPr>
          <a:lstStyle/>
          <a:p>
            <a:pPr lvl="0">
              <a:spcBef>
                <a:spcPts val="0"/>
              </a:spcBef>
              <a:buNone/>
            </a:pPr>
            <a:r>
              <a:rPr lang="en" sz="3600"/>
              <a:t>Joy Depleters</a:t>
            </a:r>
          </a:p>
        </p:txBody>
      </p:sp>
      <p:sp>
        <p:nvSpPr>
          <p:cNvPr id="401" name="Shape 401"/>
          <p:cNvSpPr txBox="1"/>
          <p:nvPr>
            <p:ph idx="1" type="body"/>
          </p:nvPr>
        </p:nvSpPr>
        <p:spPr>
          <a:xfrm>
            <a:off x="311700" y="1152475"/>
            <a:ext cx="8520600" cy="4386600"/>
          </a:xfrm>
          <a:prstGeom prst="rect">
            <a:avLst/>
          </a:prstGeom>
          <a:solidFill>
            <a:srgbClr val="FFE599"/>
          </a:solidFill>
        </p:spPr>
        <p:txBody>
          <a:bodyPr anchorCtr="0" anchor="t" bIns="91425" lIns="91425" rIns="91425" tIns="91425">
            <a:noAutofit/>
          </a:bodyPr>
          <a:lstStyle/>
          <a:p>
            <a:pPr lvl="0" rtl="0">
              <a:spcBef>
                <a:spcPts val="0"/>
              </a:spcBef>
              <a:buNone/>
            </a:pPr>
            <a:r>
              <a:rPr b="1" lang="en" sz="2400"/>
              <a:t>Remember the Little Prince Trailer?</a:t>
            </a:r>
          </a:p>
          <a:p>
            <a:pPr lvl="0" rtl="0">
              <a:spcBef>
                <a:spcPts val="0"/>
              </a:spcBef>
              <a:buNone/>
            </a:pPr>
            <a:r>
              <a:rPr b="1" lang="en" sz="2400"/>
              <a:t>Always projecting ahead-not focusing on the now. Missing the moments that make up a meaningful life</a:t>
            </a:r>
          </a:p>
          <a:p>
            <a:pPr lvl="0" rtl="0">
              <a:spcBef>
                <a:spcPts val="0"/>
              </a:spcBef>
              <a:buNone/>
            </a:pPr>
            <a:r>
              <a:rPr b="1" lang="en" sz="2400"/>
              <a:t>External expectations- not honoring the student’s voice</a:t>
            </a:r>
          </a:p>
          <a:p>
            <a:pPr lvl="0" rtl="0">
              <a:spcBef>
                <a:spcPts val="0"/>
              </a:spcBef>
              <a:buNone/>
            </a:pPr>
            <a:r>
              <a:rPr b="1" lang="en" sz="2400"/>
              <a:t>Article: Expectation Overload: Helping Multpotentialed Students Find Happiness</a:t>
            </a:r>
          </a:p>
          <a:p>
            <a:pPr lvl="0">
              <a:spcBef>
                <a:spcPts val="0"/>
              </a:spcBef>
              <a:buNone/>
            </a:pPr>
            <a:r>
              <a:rPr b="1" lang="en"/>
              <a:t>Author: Sarah Marie Catalana, Doctoral Student, University of Georgia, Teaching for High Potential  Fall 2015</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sp>
        <p:nvSpPr>
          <p:cNvPr id="406" name="Shape 406"/>
          <p:cNvSpPr txBox="1"/>
          <p:nvPr>
            <p:ph type="title"/>
          </p:nvPr>
        </p:nvSpPr>
        <p:spPr>
          <a:xfrm>
            <a:off x="311700" y="445025"/>
            <a:ext cx="8520600" cy="572700"/>
          </a:xfrm>
          <a:prstGeom prst="rect">
            <a:avLst/>
          </a:prstGeom>
          <a:solidFill>
            <a:srgbClr val="C9DAF8"/>
          </a:solidFill>
        </p:spPr>
        <p:txBody>
          <a:bodyPr anchorCtr="0" anchor="t" bIns="91425" lIns="91425" rIns="91425" tIns="91425">
            <a:noAutofit/>
          </a:bodyPr>
          <a:lstStyle/>
          <a:p>
            <a:pPr lvl="0">
              <a:spcBef>
                <a:spcPts val="0"/>
              </a:spcBef>
              <a:buNone/>
            </a:pPr>
            <a:r>
              <a:rPr lang="en"/>
              <a:t>Excerpt from “Expectation Overload” article</a:t>
            </a:r>
          </a:p>
        </p:txBody>
      </p:sp>
      <p:sp>
        <p:nvSpPr>
          <p:cNvPr id="407" name="Shape 407"/>
          <p:cNvSpPr txBox="1"/>
          <p:nvPr>
            <p:ph idx="1" type="body"/>
          </p:nvPr>
        </p:nvSpPr>
        <p:spPr>
          <a:xfrm>
            <a:off x="311700" y="1152475"/>
            <a:ext cx="8520600" cy="3892200"/>
          </a:xfrm>
          <a:prstGeom prst="rect">
            <a:avLst/>
          </a:prstGeom>
          <a:solidFill>
            <a:srgbClr val="FFE599"/>
          </a:solidFill>
        </p:spPr>
        <p:txBody>
          <a:bodyPr anchorCtr="0" anchor="t" bIns="91425" lIns="91425" rIns="91425" tIns="91425">
            <a:noAutofit/>
          </a:bodyPr>
          <a:lstStyle/>
          <a:p>
            <a:pPr lvl="0">
              <a:spcBef>
                <a:spcPts val="0"/>
              </a:spcBef>
              <a:buNone/>
            </a:pPr>
            <a:r>
              <a:rPr lang="en" sz="3000"/>
              <a:t>From the student’s point of view, multiple talents may signify overwhelming decisions and looming pressure to perform perfectly in everything they do. When my teachers told me I could be anything, I interpreted this encouraging comment as a command:”You have to do everything</a:t>
            </a:r>
            <a:r>
              <a:rPr i="1" lang="en" sz="3000"/>
              <a:t> and </a:t>
            </a:r>
            <a:r>
              <a:rPr lang="en" sz="3000"/>
              <a:t>do it perfectly.”</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413" name="Shape 41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414" name="Shape 414"/>
          <p:cNvPicPr preferRelativeResize="0"/>
          <p:nvPr/>
        </p:nvPicPr>
        <p:blipFill>
          <a:blip r:embed="rId3">
            <a:alphaModFix/>
          </a:blip>
          <a:stretch>
            <a:fillRect/>
          </a:stretch>
        </p:blipFill>
        <p:spPr>
          <a:xfrm>
            <a:off x="81225" y="-52375"/>
            <a:ext cx="9062775" cy="51435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420" name="Shape 420"/>
          <p:cNvSpPr txBox="1"/>
          <p:nvPr>
            <p:ph idx="1" type="body"/>
          </p:nvPr>
        </p:nvSpPr>
        <p:spPr>
          <a:xfrm>
            <a:off x="311700" y="1152475"/>
            <a:ext cx="8520600" cy="3768300"/>
          </a:xfrm>
          <a:prstGeom prst="rect">
            <a:avLst/>
          </a:prstGeom>
        </p:spPr>
        <p:txBody>
          <a:bodyPr anchorCtr="0" anchor="t" bIns="91425" lIns="91425" rIns="91425" tIns="91425">
            <a:noAutofit/>
          </a:bodyPr>
          <a:lstStyle/>
          <a:p>
            <a:pPr lvl="0">
              <a:spcBef>
                <a:spcPts val="0"/>
              </a:spcBef>
              <a:buNone/>
            </a:pPr>
            <a:r>
              <a:t/>
            </a:r>
            <a:endParaRPr/>
          </a:p>
        </p:txBody>
      </p:sp>
      <p:pic>
        <p:nvPicPr>
          <p:cNvPr id="421" name="Shape 4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457200" y="205978"/>
            <a:ext cx="8229600" cy="857400"/>
          </a:xfrm>
          <a:prstGeom prst="rect">
            <a:avLst/>
          </a:prstGeom>
          <a:solidFill>
            <a:srgbClr val="E5DFEC"/>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lang="en"/>
              <a:t>When </a:t>
            </a:r>
            <a:r>
              <a:rPr b="0" i="0" lang="en" sz="4400" u="none" cap="none" strike="noStrike">
                <a:solidFill>
                  <a:schemeClr val="dk1"/>
                </a:solidFill>
                <a:latin typeface="Arial"/>
                <a:ea typeface="Arial"/>
                <a:cs typeface="Arial"/>
                <a:sym typeface="Arial"/>
              </a:rPr>
              <a:t>joy is lacking...</a:t>
            </a:r>
          </a:p>
        </p:txBody>
      </p:sp>
      <p:sp>
        <p:nvSpPr>
          <p:cNvPr id="427" name="Shape 427"/>
          <p:cNvSpPr txBox="1"/>
          <p:nvPr>
            <p:ph idx="1" type="body"/>
          </p:nvPr>
        </p:nvSpPr>
        <p:spPr>
          <a:xfrm>
            <a:off x="457200" y="1200150"/>
            <a:ext cx="4350000" cy="3394500"/>
          </a:xfrm>
          <a:prstGeom prst="rect">
            <a:avLst/>
          </a:prstGeom>
          <a:solidFill>
            <a:srgbClr val="CCECFF"/>
          </a:solid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lang="en"/>
              <a:t>Learning is </a:t>
            </a:r>
            <a:r>
              <a:rPr b="0" i="0" lang="en" sz="2800" u="none" cap="none" strike="noStrike">
                <a:solidFill>
                  <a:schemeClr val="dk1"/>
                </a:solidFill>
                <a:latin typeface="Times New Roman"/>
                <a:ea typeface="Times New Roman"/>
                <a:cs typeface="Times New Roman"/>
                <a:sym typeface="Times New Roman"/>
              </a:rPr>
              <a:t>Negatively Impact</a:t>
            </a:r>
            <a:r>
              <a:rPr lang="en"/>
              <a:t>ed</a:t>
            </a:r>
          </a:p>
          <a:p>
            <a:pPr indent="0" lvl="0" marL="0" marR="0" rtl="0" algn="l">
              <a:spcBef>
                <a:spcPts val="0"/>
              </a:spcBef>
              <a:buNone/>
            </a:pPr>
            <a:r>
              <a:t/>
            </a:r>
            <a:endParaRPr/>
          </a:p>
          <a:p>
            <a:pPr indent="0" lvl="0" marL="0" marR="0" rtl="0" algn="l">
              <a:spcBef>
                <a:spcPts val="0"/>
              </a:spcBef>
              <a:buNone/>
            </a:pPr>
            <a:r>
              <a:rPr lang="en"/>
              <a:t>Leading to</a:t>
            </a:r>
          </a:p>
        </p:txBody>
      </p:sp>
      <p:sp>
        <p:nvSpPr>
          <p:cNvPr id="428" name="Shape 428"/>
          <p:cNvSpPr txBox="1"/>
          <p:nvPr>
            <p:ph idx="2" type="body"/>
          </p:nvPr>
        </p:nvSpPr>
        <p:spPr>
          <a:xfrm>
            <a:off x="4648200" y="1200150"/>
            <a:ext cx="4038600" cy="3394500"/>
          </a:xfrm>
          <a:prstGeom prst="rect">
            <a:avLst/>
          </a:prstGeom>
          <a:solidFill>
            <a:srgbClr val="CCECFF"/>
          </a:solid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 sz="2800" u="none" cap="none" strike="noStrike">
                <a:solidFill>
                  <a:schemeClr val="dk1"/>
                </a:solidFill>
                <a:latin typeface="Times New Roman"/>
                <a:ea typeface="Times New Roman"/>
                <a:cs typeface="Times New Roman"/>
                <a:sym typeface="Times New Roman"/>
              </a:rPr>
              <a:t>Added stress</a:t>
            </a:r>
          </a:p>
          <a:p>
            <a:pPr indent="-342900" lvl="0" marL="342900" marR="0" rtl="0" algn="l">
              <a:spcBef>
                <a:spcPts val="560"/>
              </a:spcBef>
              <a:spcAft>
                <a:spcPts val="0"/>
              </a:spcAft>
              <a:buClr>
                <a:schemeClr val="dk1"/>
              </a:buClr>
              <a:buSzPct val="100000"/>
              <a:buFont typeface="Arial"/>
              <a:buChar char="•"/>
            </a:pPr>
            <a:r>
              <a:rPr b="0" i="0" lang="en" sz="2800" u="none" cap="none" strike="noStrike">
                <a:solidFill>
                  <a:schemeClr val="dk1"/>
                </a:solidFill>
                <a:latin typeface="Times New Roman"/>
                <a:ea typeface="Times New Roman"/>
                <a:cs typeface="Times New Roman"/>
                <a:sym typeface="Times New Roman"/>
              </a:rPr>
              <a:t>Anxiety</a:t>
            </a:r>
          </a:p>
          <a:p>
            <a:pPr indent="-342900" lvl="0" marL="342900" marR="0" rtl="0" algn="l">
              <a:spcBef>
                <a:spcPts val="560"/>
              </a:spcBef>
              <a:spcAft>
                <a:spcPts val="0"/>
              </a:spcAft>
              <a:buClr>
                <a:schemeClr val="dk1"/>
              </a:buClr>
              <a:buSzPct val="100000"/>
              <a:buFont typeface="Arial"/>
              <a:buChar char="•"/>
            </a:pPr>
            <a:r>
              <a:rPr b="0" i="0" lang="en" sz="2800" u="none" cap="none" strike="noStrike">
                <a:solidFill>
                  <a:schemeClr val="dk1"/>
                </a:solidFill>
                <a:latin typeface="Times New Roman"/>
                <a:ea typeface="Times New Roman"/>
                <a:cs typeface="Times New Roman"/>
                <a:sym typeface="Times New Roman"/>
              </a:rPr>
              <a:t>Low motivation</a:t>
            </a:r>
          </a:p>
          <a:p>
            <a:pPr indent="-342900" lvl="0" marL="342900" marR="0" rtl="0" algn="l">
              <a:spcBef>
                <a:spcPts val="560"/>
              </a:spcBef>
              <a:spcAft>
                <a:spcPts val="0"/>
              </a:spcAft>
              <a:buClr>
                <a:schemeClr val="dk1"/>
              </a:buClr>
              <a:buSzPct val="100000"/>
              <a:buFont typeface="Arial"/>
              <a:buChar char="•"/>
            </a:pPr>
            <a:r>
              <a:rPr b="0" i="0" lang="en" sz="2800" u="none" cap="none" strike="noStrike">
                <a:solidFill>
                  <a:schemeClr val="dk1"/>
                </a:solidFill>
                <a:latin typeface="Times New Roman"/>
                <a:ea typeface="Times New Roman"/>
                <a:cs typeface="Times New Roman"/>
                <a:sym typeface="Times New Roman"/>
              </a:rPr>
              <a:t>Lack of engagement</a:t>
            </a:r>
          </a:p>
          <a:p>
            <a:pPr indent="-342900" lvl="0" marL="342900" marR="0" rtl="0" algn="l">
              <a:spcBef>
                <a:spcPts val="560"/>
              </a:spcBef>
              <a:spcAft>
                <a:spcPts val="0"/>
              </a:spcAft>
              <a:buClr>
                <a:schemeClr val="dk1"/>
              </a:buClr>
              <a:buSzPct val="100000"/>
              <a:buFont typeface="Arial"/>
              <a:buChar char="•"/>
            </a:pPr>
            <a:r>
              <a:rPr b="0" i="0" lang="en" sz="2800" u="none" cap="none" strike="noStrike">
                <a:solidFill>
                  <a:schemeClr val="dk1"/>
                </a:solidFill>
                <a:latin typeface="Times New Roman"/>
                <a:ea typeface="Times New Roman"/>
                <a:cs typeface="Times New Roman"/>
                <a:sym typeface="Times New Roman"/>
              </a:rPr>
              <a:t>Lack of relevance</a:t>
            </a:r>
          </a:p>
          <a:p>
            <a:pPr indent="-342900" lvl="0" marL="342900" marR="0" rtl="0" algn="l">
              <a:spcBef>
                <a:spcPts val="560"/>
              </a:spcBef>
              <a:buClr>
                <a:schemeClr val="dk1"/>
              </a:buClr>
              <a:buSzPct val="100000"/>
              <a:buFont typeface="Arial"/>
              <a:buChar char="•"/>
            </a:pPr>
            <a:r>
              <a:rPr b="0" i="0" lang="en" sz="2800" u="none" cap="none" strike="noStrike">
                <a:solidFill>
                  <a:schemeClr val="dk1"/>
                </a:solidFill>
                <a:latin typeface="Times New Roman"/>
                <a:ea typeface="Times New Roman"/>
                <a:cs typeface="Times New Roman"/>
                <a:sym typeface="Times New Roman"/>
              </a:rPr>
              <a:t>Lack of autonomy and control</a:t>
            </a:r>
          </a:p>
        </p:txBody>
      </p:sp>
      <p:cxnSp>
        <p:nvCxnSpPr>
          <p:cNvPr id="429" name="Shape 429"/>
          <p:cNvCxnSpPr/>
          <p:nvPr/>
        </p:nvCxnSpPr>
        <p:spPr>
          <a:xfrm flipH="1" rot="10800000">
            <a:off x="2136525" y="1602250"/>
            <a:ext cx="2670600" cy="1187100"/>
          </a:xfrm>
          <a:prstGeom prst="straightConnector1">
            <a:avLst/>
          </a:prstGeom>
          <a:noFill/>
          <a:ln cap="flat" cmpd="sng" w="9525">
            <a:solidFill>
              <a:schemeClr val="dk2"/>
            </a:solidFill>
            <a:prstDash val="solid"/>
            <a:round/>
            <a:headEnd len="lg" w="lg" type="none"/>
            <a:tailEnd len="lg" w="lg" type="triangle"/>
          </a:ln>
        </p:spPr>
      </p:cxnSp>
      <p:cxnSp>
        <p:nvCxnSpPr>
          <p:cNvPr id="430" name="Shape 430"/>
          <p:cNvCxnSpPr/>
          <p:nvPr/>
        </p:nvCxnSpPr>
        <p:spPr>
          <a:xfrm flipH="1" rot="10800000">
            <a:off x="2116750" y="1978375"/>
            <a:ext cx="2611200" cy="909900"/>
          </a:xfrm>
          <a:prstGeom prst="straightConnector1">
            <a:avLst/>
          </a:prstGeom>
          <a:noFill/>
          <a:ln cap="flat" cmpd="sng" w="9525">
            <a:solidFill>
              <a:schemeClr val="dk2"/>
            </a:solidFill>
            <a:prstDash val="solid"/>
            <a:round/>
            <a:headEnd len="lg" w="lg" type="none"/>
            <a:tailEnd len="lg" w="lg" type="triangle"/>
          </a:ln>
        </p:spPr>
      </p:cxnSp>
      <p:cxnSp>
        <p:nvCxnSpPr>
          <p:cNvPr id="431" name="Shape 431"/>
          <p:cNvCxnSpPr/>
          <p:nvPr/>
        </p:nvCxnSpPr>
        <p:spPr>
          <a:xfrm flipH="1" rot="10800000">
            <a:off x="2136525" y="2472725"/>
            <a:ext cx="2749800" cy="474900"/>
          </a:xfrm>
          <a:prstGeom prst="straightConnector1">
            <a:avLst/>
          </a:prstGeom>
          <a:noFill/>
          <a:ln cap="flat" cmpd="sng" w="9525">
            <a:solidFill>
              <a:schemeClr val="dk2"/>
            </a:solidFill>
            <a:prstDash val="solid"/>
            <a:round/>
            <a:headEnd len="lg" w="lg" type="none"/>
            <a:tailEnd len="lg" w="lg" type="triangle"/>
          </a:ln>
        </p:spPr>
      </p:cxnSp>
      <p:cxnSp>
        <p:nvCxnSpPr>
          <p:cNvPr id="432" name="Shape 432"/>
          <p:cNvCxnSpPr>
            <a:endCxn id="428" idx="1"/>
          </p:cNvCxnSpPr>
          <p:nvPr/>
        </p:nvCxnSpPr>
        <p:spPr>
          <a:xfrm>
            <a:off x="2097000" y="2789400"/>
            <a:ext cx="2551200" cy="108000"/>
          </a:xfrm>
          <a:prstGeom prst="straightConnector1">
            <a:avLst/>
          </a:prstGeom>
          <a:noFill/>
          <a:ln cap="flat" cmpd="sng" w="9525">
            <a:solidFill>
              <a:schemeClr val="dk2"/>
            </a:solidFill>
            <a:prstDash val="solid"/>
            <a:round/>
            <a:headEnd len="lg" w="lg" type="none"/>
            <a:tailEnd len="lg" w="lg" type="triangle"/>
          </a:ln>
        </p:spPr>
      </p:cxnSp>
      <p:cxnSp>
        <p:nvCxnSpPr>
          <p:cNvPr id="433" name="Shape 433"/>
          <p:cNvCxnSpPr/>
          <p:nvPr/>
        </p:nvCxnSpPr>
        <p:spPr>
          <a:xfrm>
            <a:off x="2215650" y="2789350"/>
            <a:ext cx="2848800" cy="751800"/>
          </a:xfrm>
          <a:prstGeom prst="straightConnector1">
            <a:avLst/>
          </a:prstGeom>
          <a:noFill/>
          <a:ln cap="flat" cmpd="sng" w="9525">
            <a:solidFill>
              <a:schemeClr val="dk2"/>
            </a:solidFill>
            <a:prstDash val="solid"/>
            <a:round/>
            <a:headEnd len="lg" w="lg" type="none"/>
            <a:tailEnd len="lg" w="lg" type="triangle"/>
          </a:ln>
        </p:spPr>
      </p:cxnSp>
      <p:cxnSp>
        <p:nvCxnSpPr>
          <p:cNvPr id="434" name="Shape 434"/>
          <p:cNvCxnSpPr/>
          <p:nvPr/>
        </p:nvCxnSpPr>
        <p:spPr>
          <a:xfrm>
            <a:off x="2096975" y="2828925"/>
            <a:ext cx="2848800" cy="11871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pic>
        <p:nvPicPr>
          <p:cNvPr id="439" name="Shape 439"/>
          <p:cNvPicPr preferRelativeResize="0"/>
          <p:nvPr/>
        </p:nvPicPr>
        <p:blipFill rotWithShape="1">
          <a:blip r:embed="rId3">
            <a:alphaModFix/>
          </a:blip>
          <a:srcRect b="0" l="0" r="0" t="0"/>
          <a:stretch/>
        </p:blipFill>
        <p:spPr>
          <a:xfrm>
            <a:off x="0" y="-12"/>
            <a:ext cx="9144000" cy="5143500"/>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311700" y="445025"/>
            <a:ext cx="8520600" cy="939900"/>
          </a:xfrm>
          <a:prstGeom prst="rect">
            <a:avLst/>
          </a:prstGeom>
          <a:solidFill>
            <a:srgbClr val="FFFF00"/>
          </a:solidFill>
        </p:spPr>
        <p:txBody>
          <a:bodyPr anchorCtr="0" anchor="t" bIns="91425" lIns="91425" rIns="91425" tIns="91425">
            <a:noAutofit/>
          </a:bodyPr>
          <a:lstStyle/>
          <a:p>
            <a:pPr lvl="0">
              <a:spcBef>
                <a:spcPts val="0"/>
              </a:spcBef>
              <a:buNone/>
            </a:pPr>
            <a:r>
              <a:rPr lang="en"/>
              <a:t>HOW CAN WE HELP BUILD KIDS CAPACITY FOR JOY?</a:t>
            </a:r>
          </a:p>
        </p:txBody>
      </p:sp>
      <p:sp>
        <p:nvSpPr>
          <p:cNvPr id="445" name="Shape 445"/>
          <p:cNvSpPr txBox="1"/>
          <p:nvPr>
            <p:ph idx="1" type="body"/>
          </p:nvPr>
        </p:nvSpPr>
        <p:spPr>
          <a:xfrm>
            <a:off x="94100" y="1523275"/>
            <a:ext cx="8946600" cy="3620400"/>
          </a:xfrm>
          <a:prstGeom prst="rect">
            <a:avLst/>
          </a:prstGeom>
          <a:solidFill>
            <a:srgbClr val="CFE2F3"/>
          </a:solidFill>
        </p:spPr>
        <p:txBody>
          <a:bodyPr anchorCtr="0" anchor="t" bIns="91425" lIns="91425" rIns="91425" tIns="91425">
            <a:noAutofit/>
          </a:bodyPr>
          <a:lstStyle/>
          <a:p>
            <a:pPr indent="-381000" lvl="0" marL="457200" rtl="0">
              <a:spcBef>
                <a:spcPts val="0"/>
              </a:spcBef>
              <a:buSzPct val="100000"/>
              <a:buChar char="●"/>
            </a:pPr>
            <a:r>
              <a:rPr b="1" lang="en" sz="2400"/>
              <a:t>INTENTIONAL FOCUS			UNSTRUCTURED TIME</a:t>
            </a:r>
          </a:p>
          <a:p>
            <a:pPr indent="-381000" lvl="0" marL="457200" rtl="0">
              <a:spcBef>
                <a:spcPts val="0"/>
              </a:spcBef>
              <a:buSzPct val="100000"/>
              <a:buChar char="●"/>
            </a:pPr>
            <a:r>
              <a:rPr b="1" lang="en" sz="2400"/>
              <a:t>BALANCE						PLAY</a:t>
            </a:r>
          </a:p>
          <a:p>
            <a:pPr indent="-381000" lvl="0" marL="457200" rtl="0">
              <a:spcBef>
                <a:spcPts val="0"/>
              </a:spcBef>
              <a:buSzPct val="100000"/>
              <a:buChar char="●"/>
            </a:pPr>
            <a:r>
              <a:rPr b="1" lang="en" sz="2400"/>
              <a:t>GRATITUDE						SILLINESS</a:t>
            </a:r>
          </a:p>
          <a:p>
            <a:pPr indent="-381000" lvl="0" marL="457200" rtl="0">
              <a:spcBef>
                <a:spcPts val="0"/>
              </a:spcBef>
              <a:buSzPct val="100000"/>
              <a:buChar char="●"/>
            </a:pPr>
            <a:r>
              <a:rPr b="1" lang="en" sz="2400"/>
              <a:t>FLOW							     ACCESS TO NATURE</a:t>
            </a:r>
          </a:p>
          <a:p>
            <a:pPr indent="-381000" lvl="0" marL="457200" rtl="0">
              <a:spcBef>
                <a:spcPts val="0"/>
              </a:spcBef>
              <a:buSzPct val="100000"/>
              <a:buChar char="●"/>
            </a:pPr>
            <a:r>
              <a:rPr b="1" lang="en" sz="2400"/>
              <a:t>CHOICES						AUTONOMY	</a:t>
            </a:r>
          </a:p>
          <a:p>
            <a:pPr indent="-381000" lvl="0" marL="457200" rtl="0">
              <a:spcBef>
                <a:spcPts val="0"/>
              </a:spcBef>
              <a:buSzPct val="100000"/>
              <a:buChar char="●"/>
            </a:pPr>
            <a:r>
              <a:rPr b="1" lang="en" sz="2400"/>
              <a:t>REFRAMING MISTAKES		BUILDING SELF-ADVOCACY</a:t>
            </a:r>
          </a:p>
          <a:p>
            <a:pPr indent="-381000" lvl="0" marL="457200" rtl="0">
              <a:spcBef>
                <a:spcPts val="0"/>
              </a:spcBef>
              <a:buSzPct val="100000"/>
              <a:buChar char="●"/>
            </a:pPr>
            <a:r>
              <a:rPr b="1" lang="en" sz="2400"/>
              <a:t>PURSUING PASSIONS AND INTERESTS</a:t>
            </a:r>
          </a:p>
          <a:p>
            <a:pPr indent="-381000" lvl="0" marL="457200" rtl="0">
              <a:spcBef>
                <a:spcPts val="0"/>
              </a:spcBef>
              <a:buSzPct val="100000"/>
              <a:buChar char="●"/>
            </a:pPr>
            <a:r>
              <a:rPr b="1" lang="en" sz="2400"/>
              <a:t>CHECK THE JOY-O-METER FREQUENTLY</a:t>
            </a:r>
          </a:p>
          <a:p>
            <a:pPr lvl="0">
              <a:spcBef>
                <a:spcPts val="0"/>
              </a:spcBef>
              <a:buNone/>
            </a:pPr>
            <a:r>
              <a:rPr lang="en"/>
              <a:t>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sp>
        <p:nvSpPr>
          <p:cNvPr id="450" name="Shape 450"/>
          <p:cNvSpPr txBox="1"/>
          <p:nvPr>
            <p:ph type="title"/>
          </p:nvPr>
        </p:nvSpPr>
        <p:spPr>
          <a:xfrm>
            <a:off x="0" y="0"/>
            <a:ext cx="9144000" cy="663300"/>
          </a:xfrm>
          <a:prstGeom prst="rect">
            <a:avLst/>
          </a:prstGeom>
          <a:solidFill>
            <a:srgbClr val="C9DAF8"/>
          </a:solidFill>
        </p:spPr>
        <p:txBody>
          <a:bodyPr anchorCtr="0" anchor="t" bIns="91425" lIns="91425" rIns="91425" tIns="91425">
            <a:noAutofit/>
          </a:bodyPr>
          <a:lstStyle/>
          <a:p>
            <a:pPr lvl="0">
              <a:spcBef>
                <a:spcPts val="0"/>
              </a:spcBef>
              <a:buNone/>
            </a:pPr>
            <a:r>
              <a:rPr lang="en"/>
              <a:t>Building Capacity for Joy	</a:t>
            </a:r>
          </a:p>
        </p:txBody>
      </p:sp>
      <p:sp>
        <p:nvSpPr>
          <p:cNvPr id="451" name="Shape 451"/>
          <p:cNvSpPr txBox="1"/>
          <p:nvPr>
            <p:ph idx="1" type="body"/>
          </p:nvPr>
        </p:nvSpPr>
        <p:spPr>
          <a:xfrm>
            <a:off x="0" y="500825"/>
            <a:ext cx="9144000" cy="4818600"/>
          </a:xfrm>
          <a:prstGeom prst="rect">
            <a:avLst/>
          </a:prstGeom>
          <a:solidFill>
            <a:srgbClr val="FFE599"/>
          </a:solidFill>
        </p:spPr>
        <p:txBody>
          <a:bodyPr anchorCtr="0" anchor="t" bIns="91425" lIns="91425" rIns="91425" tIns="91425">
            <a:noAutofit/>
          </a:bodyPr>
          <a:lstStyle/>
          <a:p>
            <a:pPr lvl="0" rtl="0">
              <a:spcBef>
                <a:spcPts val="0"/>
              </a:spcBef>
              <a:buNone/>
            </a:pPr>
            <a:r>
              <a:rPr b="1" lang="en" sz="2400"/>
              <a:t>Positive affirmations					Working for a cause		</a:t>
            </a:r>
          </a:p>
          <a:p>
            <a:pPr lvl="0" rtl="0">
              <a:spcBef>
                <a:spcPts val="0"/>
              </a:spcBef>
              <a:buNone/>
            </a:pPr>
            <a:r>
              <a:rPr b="1" lang="en" sz="2400"/>
              <a:t>Limiting use of devices- unplug      Volunteering</a:t>
            </a:r>
          </a:p>
          <a:p>
            <a:pPr lvl="0" rtl="0">
              <a:spcBef>
                <a:spcPts val="0"/>
              </a:spcBef>
              <a:buNone/>
            </a:pPr>
            <a:r>
              <a:rPr b="1" lang="en" sz="2400"/>
              <a:t>Access to mentors                            Starting a Group                   </a:t>
            </a:r>
          </a:p>
          <a:p>
            <a:pPr lvl="0" rtl="0">
              <a:spcBef>
                <a:spcPts val="0"/>
              </a:spcBef>
              <a:buNone/>
            </a:pPr>
            <a:r>
              <a:rPr b="1" lang="en" sz="2400"/>
              <a:t>Talking/visiting with  people who love their work</a:t>
            </a:r>
          </a:p>
          <a:p>
            <a:pPr lvl="0" rtl="0">
              <a:spcBef>
                <a:spcPts val="0"/>
              </a:spcBef>
              <a:buNone/>
            </a:pPr>
            <a:r>
              <a:rPr b="1" lang="en" sz="2400"/>
              <a:t>People/kids who are making a difference</a:t>
            </a:r>
          </a:p>
          <a:p>
            <a:pPr lvl="0" rtl="0">
              <a:spcBef>
                <a:spcPts val="0"/>
              </a:spcBef>
              <a:buNone/>
            </a:pPr>
            <a:r>
              <a:rPr b="1" lang="en" sz="2400"/>
              <a:t>Limit access to news</a:t>
            </a:r>
          </a:p>
          <a:p>
            <a:pPr lvl="0" rtl="0">
              <a:spcBef>
                <a:spcPts val="0"/>
              </a:spcBef>
              <a:buNone/>
            </a:pPr>
            <a:r>
              <a:rPr b="1" lang="en" sz="2400"/>
              <a:t>Purposeful Optimism		                 Connecting globally</a:t>
            </a:r>
          </a:p>
          <a:p>
            <a:pPr indent="0" lvl="0" marL="0" rtl="0">
              <a:spcBef>
                <a:spcPts val="0"/>
              </a:spcBef>
              <a:buNone/>
            </a:pPr>
            <a:r>
              <a:rPr b="1" lang="en" sz="2400"/>
              <a:t>Doing What Professionals Do</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311700" y="445025"/>
            <a:ext cx="8520600" cy="572700"/>
          </a:xfrm>
          <a:prstGeom prst="rect">
            <a:avLst/>
          </a:prstGeom>
          <a:solidFill>
            <a:srgbClr val="C9DAF8"/>
          </a:solidFill>
        </p:spPr>
        <p:txBody>
          <a:bodyPr anchorCtr="0" anchor="t" bIns="91425" lIns="91425" rIns="91425" tIns="91425">
            <a:noAutofit/>
          </a:bodyPr>
          <a:lstStyle/>
          <a:p>
            <a:pPr lvl="0">
              <a:spcBef>
                <a:spcPts val="0"/>
              </a:spcBef>
              <a:buNone/>
            </a:pPr>
            <a:r>
              <a:rPr lang="en"/>
              <a:t>Building Capacity for Joy</a:t>
            </a:r>
          </a:p>
        </p:txBody>
      </p:sp>
      <p:sp>
        <p:nvSpPr>
          <p:cNvPr id="457" name="Shape 457"/>
          <p:cNvSpPr txBox="1"/>
          <p:nvPr>
            <p:ph idx="1" type="body"/>
          </p:nvPr>
        </p:nvSpPr>
        <p:spPr>
          <a:xfrm>
            <a:off x="311700" y="1152475"/>
            <a:ext cx="8520600" cy="4058700"/>
          </a:xfrm>
          <a:prstGeom prst="rect">
            <a:avLst/>
          </a:prstGeom>
          <a:solidFill>
            <a:srgbClr val="FFE599"/>
          </a:solidFill>
        </p:spPr>
        <p:txBody>
          <a:bodyPr anchorCtr="0" anchor="t" bIns="91425" lIns="91425" rIns="91425" tIns="91425">
            <a:noAutofit/>
          </a:bodyPr>
          <a:lstStyle/>
          <a:p>
            <a:pPr lvl="0" rtl="0">
              <a:spcBef>
                <a:spcPts val="0"/>
              </a:spcBef>
              <a:buNone/>
            </a:pPr>
            <a:r>
              <a:rPr lang="en" sz="2400"/>
              <a:t>Authentic Voice and Audience- Student self-publishing, blogs, causes,</a:t>
            </a:r>
            <a:r>
              <a:rPr lang="en"/>
              <a:t> </a:t>
            </a:r>
            <a:r>
              <a:rPr lang="en" sz="2400"/>
              <a:t>volunteering, making videos, podcasts, etc.</a:t>
            </a:r>
          </a:p>
          <a:p>
            <a:pPr lvl="0" rtl="0">
              <a:spcBef>
                <a:spcPts val="0"/>
              </a:spcBef>
              <a:buNone/>
            </a:pPr>
            <a:r>
              <a:rPr lang="en" sz="2400"/>
              <a:t>Creativity								Humor</a:t>
            </a:r>
          </a:p>
          <a:p>
            <a:pPr lvl="0" rtl="0">
              <a:spcBef>
                <a:spcPts val="0"/>
              </a:spcBef>
              <a:buNone/>
            </a:pPr>
            <a:r>
              <a:rPr lang="en" sz="2400"/>
              <a:t>Designing/imagining				Wonder</a:t>
            </a:r>
          </a:p>
          <a:p>
            <a:pPr lvl="0" rtl="0">
              <a:spcBef>
                <a:spcPts val="0"/>
              </a:spcBef>
              <a:buNone/>
            </a:pPr>
            <a:r>
              <a:rPr lang="en" sz="2400"/>
              <a:t>Novelty								Whimsy</a:t>
            </a:r>
          </a:p>
          <a:p>
            <a:pPr lvl="0" rtl="0">
              <a:spcBef>
                <a:spcPts val="0"/>
              </a:spcBef>
              <a:buNone/>
            </a:pPr>
            <a:r>
              <a:rPr lang="en" sz="2400"/>
              <a:t>Appropriate Challenge</a:t>
            </a:r>
          </a:p>
          <a:p>
            <a:pPr lvl="0" rtl="0">
              <a:spcBef>
                <a:spcPts val="0"/>
              </a:spcBef>
              <a:buNone/>
            </a:pPr>
            <a:r>
              <a:rPr lang="en" sz="2400"/>
              <a:t>Persevering to accomplish a personal goal</a:t>
            </a:r>
          </a:p>
          <a:p>
            <a:pPr lvl="0" rtl="0">
              <a:spcBef>
                <a:spcPts val="0"/>
              </a:spcBef>
              <a:buNone/>
            </a:pPr>
            <a:r>
              <a:t/>
            </a:r>
            <a:endParaRPr sz="2400"/>
          </a:p>
          <a:p>
            <a:pPr lvl="0" rtl="0">
              <a:spcBef>
                <a:spcPts val="0"/>
              </a:spcBef>
              <a:buNone/>
            </a:pPr>
            <a:r>
              <a:t/>
            </a:r>
            <a:endParaRPr sz="2400"/>
          </a:p>
          <a:p>
            <a:pPr lvl="0" rtl="0">
              <a:spcBef>
                <a:spcPts val="0"/>
              </a:spcBef>
              <a:buNone/>
            </a:pPr>
            <a:r>
              <a:t/>
            </a:r>
            <a:endParaRPr sz="2400"/>
          </a:p>
          <a:p>
            <a:pPr lvl="0">
              <a:spcBef>
                <a:spcPts val="0"/>
              </a:spcBef>
              <a:buNone/>
            </a:pPr>
            <a:r>
              <a:t/>
            </a:r>
            <a:endParaRPr sz="24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ctrTitle"/>
          </p:nvPr>
        </p:nvSpPr>
        <p:spPr>
          <a:xfrm>
            <a:off x="685800" y="1597818"/>
            <a:ext cx="7772400" cy="1102500"/>
          </a:xfrm>
          <a:prstGeom prst="rect">
            <a:avLst/>
          </a:prstGeom>
          <a:solidFill>
            <a:srgbClr val="FFE599"/>
          </a:solidFill>
        </p:spPr>
        <p:txBody>
          <a:bodyPr anchorCtr="0" anchor="ctr" bIns="91425" lIns="91425" rIns="91425" tIns="91425">
            <a:noAutofit/>
          </a:bodyPr>
          <a:lstStyle/>
          <a:p>
            <a:pPr lvl="0" rtl="0">
              <a:spcBef>
                <a:spcPts val="0"/>
              </a:spcBef>
              <a:buNone/>
            </a:pPr>
            <a:r>
              <a:rPr lang="en"/>
              <a:t>Is Joy ever part of our focus or conversation?</a:t>
            </a:r>
          </a:p>
        </p:txBody>
      </p:sp>
      <p:sp>
        <p:nvSpPr>
          <p:cNvPr id="155" name="Shape 155"/>
          <p:cNvSpPr txBox="1"/>
          <p:nvPr>
            <p:ph idx="1" type="subTitle"/>
          </p:nvPr>
        </p:nvSpPr>
        <p:spPr>
          <a:xfrm>
            <a:off x="1371600" y="2914650"/>
            <a:ext cx="6400800" cy="1916400"/>
          </a:xfrm>
          <a:prstGeom prst="rect">
            <a:avLst/>
          </a:prstGeom>
          <a:solidFill>
            <a:srgbClr val="FFE599"/>
          </a:solidFill>
        </p:spPr>
        <p:txBody>
          <a:bodyPr anchorCtr="0" anchor="t" bIns="91425" lIns="91425" rIns="91425" tIns="91425">
            <a:noAutofit/>
          </a:bodyPr>
          <a:lstStyle/>
          <a:p>
            <a:pPr lvl="0">
              <a:spcBef>
                <a:spcPts val="0"/>
              </a:spcBef>
              <a:buNone/>
            </a:pPr>
            <a:r>
              <a:rPr lang="en">
                <a:solidFill>
                  <a:srgbClr val="000000"/>
                </a:solidFill>
              </a:rPr>
              <a:t>What does research in neuroscience tell us about the connection between joy and effective learning?</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1" name="Shape 461"/>
        <p:cNvGrpSpPr/>
        <p:nvPr/>
      </p:nvGrpSpPr>
      <p:grpSpPr>
        <a:xfrm>
          <a:off x="0" y="0"/>
          <a:ext cx="0" cy="0"/>
          <a:chOff x="0" y="0"/>
          <a:chExt cx="0" cy="0"/>
        </a:xfrm>
      </p:grpSpPr>
      <p:sp>
        <p:nvSpPr>
          <p:cNvPr id="462" name="Shape 462"/>
          <p:cNvSpPr txBox="1"/>
          <p:nvPr>
            <p:ph type="title"/>
          </p:nvPr>
        </p:nvSpPr>
        <p:spPr>
          <a:xfrm>
            <a:off x="311700" y="62350"/>
            <a:ext cx="8520600" cy="1631400"/>
          </a:xfrm>
          <a:prstGeom prst="rect">
            <a:avLst/>
          </a:prstGeom>
          <a:solidFill>
            <a:srgbClr val="A4C2F4"/>
          </a:solidFill>
        </p:spPr>
        <p:txBody>
          <a:bodyPr anchorCtr="0" anchor="t" bIns="91425" lIns="91425" rIns="91425" tIns="91425">
            <a:noAutofit/>
          </a:bodyPr>
          <a:lstStyle/>
          <a:p>
            <a:pPr lvl="0">
              <a:spcBef>
                <a:spcPts val="0"/>
              </a:spcBef>
              <a:buNone/>
            </a:pPr>
            <a:r>
              <a:rPr lang="en"/>
              <a:t>What can Parents do to help classroom teachers, schools have an intentional focus on joy? Best practices for learning?</a:t>
            </a:r>
          </a:p>
        </p:txBody>
      </p:sp>
      <p:sp>
        <p:nvSpPr>
          <p:cNvPr id="463" name="Shape 463"/>
          <p:cNvSpPr txBox="1"/>
          <p:nvPr>
            <p:ph idx="1" type="body"/>
          </p:nvPr>
        </p:nvSpPr>
        <p:spPr>
          <a:xfrm>
            <a:off x="644225" y="1693750"/>
            <a:ext cx="8188200" cy="3667800"/>
          </a:xfrm>
          <a:prstGeom prst="rect">
            <a:avLst/>
          </a:prstGeom>
        </p:spPr>
        <p:txBody>
          <a:bodyPr anchorCtr="0" anchor="t" bIns="91425" lIns="91425" rIns="91425" tIns="91425">
            <a:noAutofit/>
          </a:bodyPr>
          <a:lstStyle/>
          <a:p>
            <a:pPr lvl="0" rtl="0">
              <a:spcBef>
                <a:spcPts val="0"/>
              </a:spcBef>
              <a:buNone/>
            </a:pPr>
            <a:r>
              <a:rPr b="1" lang="en"/>
              <a:t>Idea Generator- Planting seeds!</a:t>
            </a:r>
          </a:p>
          <a:p>
            <a:pPr lvl="0" rtl="0">
              <a:spcBef>
                <a:spcPts val="0"/>
              </a:spcBef>
              <a:buNone/>
            </a:pPr>
            <a:r>
              <a:rPr lang="en"/>
              <a:t>Share the research</a:t>
            </a:r>
          </a:p>
          <a:p>
            <a:pPr lvl="0" rtl="0">
              <a:spcBef>
                <a:spcPts val="0"/>
              </a:spcBef>
              <a:buNone/>
            </a:pPr>
            <a:r>
              <a:rPr lang="en"/>
              <a:t>Start the conversation</a:t>
            </a:r>
          </a:p>
          <a:p>
            <a:pPr lvl="0" rtl="0">
              <a:spcBef>
                <a:spcPts val="0"/>
              </a:spcBef>
              <a:buNone/>
            </a:pPr>
            <a:r>
              <a:rPr lang="en"/>
              <a:t>Connecting brain research about how</a:t>
            </a:r>
          </a:p>
          <a:p>
            <a:pPr lvl="0" rtl="0">
              <a:spcBef>
                <a:spcPts val="0"/>
              </a:spcBef>
              <a:buNone/>
            </a:pPr>
            <a:r>
              <a:rPr lang="en"/>
              <a:t>students learn best is powerful advocacy!</a:t>
            </a:r>
          </a:p>
          <a:p>
            <a:pPr lvl="0" rtl="0">
              <a:spcBef>
                <a:spcPts val="0"/>
              </a:spcBef>
              <a:buNone/>
            </a:pPr>
            <a:r>
              <a:rPr lang="en"/>
              <a:t>Book studies</a:t>
            </a:r>
          </a:p>
          <a:p>
            <a:pPr lvl="0" rtl="0">
              <a:spcBef>
                <a:spcPts val="0"/>
              </a:spcBef>
              <a:buNone/>
            </a:pPr>
            <a:r>
              <a:rPr lang="en"/>
              <a:t>Professional Development</a:t>
            </a:r>
          </a:p>
          <a:p>
            <a:pPr lvl="0">
              <a:spcBef>
                <a:spcPts val="0"/>
              </a:spcBef>
              <a:buNone/>
            </a:pPr>
            <a:r>
              <a:t/>
            </a:r>
            <a:endParaRPr/>
          </a:p>
        </p:txBody>
      </p:sp>
      <p:pic>
        <p:nvPicPr>
          <p:cNvPr id="464" name="Shape 464"/>
          <p:cNvPicPr preferRelativeResize="0"/>
          <p:nvPr/>
        </p:nvPicPr>
        <p:blipFill>
          <a:blip r:embed="rId3">
            <a:alphaModFix/>
          </a:blip>
          <a:stretch>
            <a:fillRect/>
          </a:stretch>
        </p:blipFill>
        <p:spPr>
          <a:xfrm>
            <a:off x="4985349" y="2608125"/>
            <a:ext cx="3971625" cy="2473049"/>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8" name="Shape 468"/>
        <p:cNvGrpSpPr/>
        <p:nvPr/>
      </p:nvGrpSpPr>
      <p:grpSpPr>
        <a:xfrm>
          <a:off x="0" y="0"/>
          <a:ext cx="0" cy="0"/>
          <a:chOff x="0" y="0"/>
          <a:chExt cx="0" cy="0"/>
        </a:xfrm>
      </p:grpSpPr>
      <p:sp>
        <p:nvSpPr>
          <p:cNvPr id="469" name="Shape 469"/>
          <p:cNvSpPr txBox="1"/>
          <p:nvPr>
            <p:ph type="title"/>
          </p:nvPr>
        </p:nvSpPr>
        <p:spPr>
          <a:xfrm>
            <a:off x="0" y="0"/>
            <a:ext cx="9144000" cy="1454700"/>
          </a:xfrm>
          <a:prstGeom prst="rect">
            <a:avLst/>
          </a:prstGeom>
          <a:solidFill>
            <a:srgbClr val="9FC5E8"/>
          </a:solidFill>
        </p:spPr>
        <p:txBody>
          <a:bodyPr anchorCtr="0" anchor="t" bIns="91425" lIns="91425" rIns="91425" tIns="91425">
            <a:noAutofit/>
          </a:bodyPr>
          <a:lstStyle/>
          <a:p>
            <a:pPr lvl="0">
              <a:spcBef>
                <a:spcPts val="0"/>
              </a:spcBef>
              <a:buNone/>
            </a:pPr>
            <a:r>
              <a:rPr lang="en"/>
              <a:t>Appropriate Challenge-Meeting the Needs of the Learner</a:t>
            </a:r>
          </a:p>
        </p:txBody>
      </p:sp>
      <p:sp>
        <p:nvSpPr>
          <p:cNvPr id="470" name="Shape 470"/>
          <p:cNvSpPr txBox="1"/>
          <p:nvPr>
            <p:ph idx="1" type="body"/>
          </p:nvPr>
        </p:nvSpPr>
        <p:spPr>
          <a:xfrm>
            <a:off x="0" y="1454825"/>
            <a:ext cx="9144000" cy="3580500"/>
          </a:xfrm>
          <a:prstGeom prst="rect">
            <a:avLst/>
          </a:prstGeom>
          <a:solidFill>
            <a:srgbClr val="B6D7A8"/>
          </a:solidFill>
        </p:spPr>
        <p:txBody>
          <a:bodyPr anchorCtr="0" anchor="t" bIns="91425" lIns="91425" rIns="91425" tIns="91425">
            <a:noAutofit/>
          </a:bodyPr>
          <a:lstStyle/>
          <a:p>
            <a:pPr lvl="0" rtl="0">
              <a:spcBef>
                <a:spcPts val="0"/>
              </a:spcBef>
              <a:buNone/>
            </a:pPr>
            <a:r>
              <a:rPr b="1" lang="en" sz="3000"/>
              <a:t>Zone of Proximal Development=Appropriate Challenge</a:t>
            </a:r>
          </a:p>
          <a:p>
            <a:pPr lvl="0" rtl="0">
              <a:spcBef>
                <a:spcPts val="0"/>
              </a:spcBef>
              <a:buNone/>
            </a:pPr>
            <a:r>
              <a:t/>
            </a:r>
            <a:endParaRPr sz="3000"/>
          </a:p>
          <a:p>
            <a:pPr lvl="0" rtl="0">
              <a:spcBef>
                <a:spcPts val="0"/>
              </a:spcBef>
              <a:buNone/>
            </a:pPr>
            <a:r>
              <a:rPr b="1" lang="en" sz="3000"/>
              <a:t>This is a great talking point for parents/students to use for advocacy</a:t>
            </a:r>
          </a:p>
          <a:p>
            <a:pPr lvl="0">
              <a:spcBef>
                <a:spcPts val="0"/>
              </a:spcBef>
              <a:buNone/>
            </a:pPr>
            <a:r>
              <a:t/>
            </a:r>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476" name="Shape 47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477" name="Shape 477"/>
          <p:cNvPicPr preferRelativeResize="0"/>
          <p:nvPr/>
        </p:nvPicPr>
        <p:blipFill>
          <a:blip r:embed="rId3">
            <a:alphaModFix/>
          </a:blip>
          <a:stretch>
            <a:fillRect/>
          </a:stretch>
        </p:blipFill>
        <p:spPr>
          <a:xfrm>
            <a:off x="0" y="0"/>
            <a:ext cx="9143999" cy="5281974"/>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sp>
        <p:nvSpPr>
          <p:cNvPr id="482" name="Shape 482"/>
          <p:cNvSpPr txBox="1"/>
          <p:nvPr>
            <p:ph type="title"/>
          </p:nvPr>
        </p:nvSpPr>
        <p:spPr>
          <a:xfrm>
            <a:off x="311700" y="445025"/>
            <a:ext cx="8520600" cy="959700"/>
          </a:xfrm>
          <a:prstGeom prst="rect">
            <a:avLst/>
          </a:prstGeom>
          <a:solidFill>
            <a:srgbClr val="A4C2F4"/>
          </a:solidFill>
        </p:spPr>
        <p:txBody>
          <a:bodyPr anchorCtr="0" anchor="t" bIns="91425" lIns="91425" rIns="91425" tIns="91425">
            <a:noAutofit/>
          </a:bodyPr>
          <a:lstStyle/>
          <a:p>
            <a:pPr lvl="0">
              <a:spcBef>
                <a:spcPts val="0"/>
              </a:spcBef>
              <a:buNone/>
            </a:pPr>
            <a:r>
              <a:rPr lang="en"/>
              <a:t>Appropriate Challenge- The Zone of Proximal Development</a:t>
            </a:r>
          </a:p>
        </p:txBody>
      </p:sp>
      <p:sp>
        <p:nvSpPr>
          <p:cNvPr id="483" name="Shape 483"/>
          <p:cNvSpPr txBox="1"/>
          <p:nvPr>
            <p:ph idx="1" type="body"/>
          </p:nvPr>
        </p:nvSpPr>
        <p:spPr>
          <a:xfrm>
            <a:off x="311700" y="1562825"/>
            <a:ext cx="8520600" cy="3006000"/>
          </a:xfrm>
          <a:prstGeom prst="rect">
            <a:avLst/>
          </a:prstGeom>
          <a:solidFill>
            <a:srgbClr val="D6E3BC"/>
          </a:solidFill>
        </p:spPr>
        <p:txBody>
          <a:bodyPr anchorCtr="0" anchor="t" bIns="91425" lIns="91425" rIns="91425" tIns="91425">
            <a:noAutofit/>
          </a:bodyPr>
          <a:lstStyle/>
          <a:p>
            <a:pPr lvl="0" rtl="0">
              <a:spcBef>
                <a:spcPts val="0"/>
              </a:spcBef>
              <a:buNone/>
            </a:pPr>
            <a:r>
              <a:rPr lang="en" sz="2400"/>
              <a:t>Think of Goldilocks and the Three Bears</a:t>
            </a:r>
          </a:p>
          <a:p>
            <a:pPr lvl="0" rtl="0">
              <a:spcBef>
                <a:spcPts val="0"/>
              </a:spcBef>
              <a:buNone/>
            </a:pPr>
            <a:r>
              <a:rPr lang="en" sz="3000"/>
              <a:t>Too Easy</a:t>
            </a:r>
          </a:p>
          <a:p>
            <a:pPr lvl="0" rtl="0">
              <a:spcBef>
                <a:spcPts val="0"/>
              </a:spcBef>
              <a:buNone/>
            </a:pPr>
            <a:r>
              <a:rPr lang="en" sz="3000"/>
              <a:t>Too Hard</a:t>
            </a:r>
          </a:p>
          <a:p>
            <a:pPr lvl="0">
              <a:spcBef>
                <a:spcPts val="0"/>
              </a:spcBef>
              <a:buNone/>
            </a:pPr>
            <a:r>
              <a:rPr lang="en" sz="3000"/>
              <a:t>Just Right!</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type="title"/>
          </p:nvPr>
        </p:nvSpPr>
        <p:spPr>
          <a:xfrm>
            <a:off x="311700" y="445025"/>
            <a:ext cx="8520600" cy="572700"/>
          </a:xfrm>
          <a:prstGeom prst="rect">
            <a:avLst/>
          </a:prstGeom>
          <a:solidFill>
            <a:srgbClr val="4A86E8"/>
          </a:solidFill>
        </p:spPr>
        <p:txBody>
          <a:bodyPr anchorCtr="0" anchor="t" bIns="91425" lIns="91425" rIns="91425" tIns="91425">
            <a:noAutofit/>
          </a:bodyPr>
          <a:lstStyle/>
          <a:p>
            <a:pPr lvl="0">
              <a:spcBef>
                <a:spcPts val="0"/>
              </a:spcBef>
              <a:buNone/>
            </a:pPr>
            <a:r>
              <a:rPr lang="en"/>
              <a:t>The Power of Gratitude As a Joy Enhancer	</a:t>
            </a:r>
          </a:p>
        </p:txBody>
      </p:sp>
      <p:sp>
        <p:nvSpPr>
          <p:cNvPr id="489" name="Shape 489"/>
          <p:cNvSpPr txBox="1"/>
          <p:nvPr>
            <p:ph idx="1" type="body"/>
          </p:nvPr>
        </p:nvSpPr>
        <p:spPr>
          <a:xfrm>
            <a:off x="311700" y="1152475"/>
            <a:ext cx="8520600" cy="3416400"/>
          </a:xfrm>
          <a:prstGeom prst="rect">
            <a:avLst/>
          </a:prstGeom>
          <a:solidFill>
            <a:srgbClr val="FFE599"/>
          </a:solidFill>
        </p:spPr>
        <p:txBody>
          <a:bodyPr anchorCtr="0" anchor="t" bIns="91425" lIns="91425" rIns="91425" tIns="91425">
            <a:noAutofit/>
          </a:bodyPr>
          <a:lstStyle/>
          <a:p>
            <a:pPr lvl="0" rtl="0">
              <a:spcBef>
                <a:spcPts val="0"/>
              </a:spcBef>
              <a:buNone/>
            </a:pPr>
            <a:r>
              <a:rPr lang="en" sz="3000"/>
              <a:t>What are you grateful for?</a:t>
            </a:r>
          </a:p>
          <a:p>
            <a:pPr lvl="0" rtl="0">
              <a:spcBef>
                <a:spcPts val="0"/>
              </a:spcBef>
              <a:buNone/>
            </a:pPr>
            <a:r>
              <a:rPr lang="en" sz="3000"/>
              <a:t>How can we foster feelings of gratitude?</a:t>
            </a:r>
          </a:p>
          <a:p>
            <a:pPr lvl="0" rtl="0">
              <a:spcBef>
                <a:spcPts val="0"/>
              </a:spcBef>
              <a:buNone/>
            </a:pPr>
            <a:r>
              <a:rPr lang="en" sz="3000"/>
              <a:t>Gratitude journals/conversations/affirmations</a:t>
            </a:r>
          </a:p>
          <a:p>
            <a:pPr lvl="0">
              <a:spcBef>
                <a:spcPts val="0"/>
              </a:spcBef>
              <a:buNone/>
            </a:pPr>
            <a:r>
              <a:rPr lang="en" sz="3000"/>
              <a:t>Intentional focus on gratitude in conversations with your child</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311700" y="445025"/>
            <a:ext cx="8520600" cy="572700"/>
          </a:xfrm>
          <a:prstGeom prst="rect">
            <a:avLst/>
          </a:prstGeom>
          <a:solidFill>
            <a:srgbClr val="D0E0E3"/>
          </a:solidFill>
        </p:spPr>
        <p:txBody>
          <a:bodyPr anchorCtr="0" anchor="t" bIns="91425" lIns="91425" rIns="91425" tIns="91425">
            <a:noAutofit/>
          </a:bodyPr>
          <a:lstStyle/>
          <a:p>
            <a:pPr lvl="0">
              <a:spcBef>
                <a:spcPts val="0"/>
              </a:spcBef>
              <a:buNone/>
            </a:pPr>
            <a:r>
              <a:rPr b="1" lang="en"/>
              <a:t>Framing mistakes in a positive way</a:t>
            </a:r>
            <a:r>
              <a:rPr lang="en"/>
              <a:t>	</a:t>
            </a:r>
          </a:p>
        </p:txBody>
      </p:sp>
      <p:sp>
        <p:nvSpPr>
          <p:cNvPr id="495" name="Shape 495"/>
          <p:cNvSpPr txBox="1"/>
          <p:nvPr>
            <p:ph idx="1" type="body"/>
          </p:nvPr>
        </p:nvSpPr>
        <p:spPr>
          <a:xfrm>
            <a:off x="311700" y="1152475"/>
            <a:ext cx="8520600" cy="3416400"/>
          </a:xfrm>
          <a:prstGeom prst="rect">
            <a:avLst/>
          </a:prstGeom>
          <a:solidFill>
            <a:srgbClr val="FFD966"/>
          </a:solidFill>
        </p:spPr>
        <p:txBody>
          <a:bodyPr anchorCtr="0" anchor="t" bIns="91425" lIns="91425" rIns="91425" tIns="91425">
            <a:noAutofit/>
          </a:bodyPr>
          <a:lstStyle/>
          <a:p>
            <a:pPr indent="-381000" lvl="0" marL="457200" rtl="0">
              <a:spcBef>
                <a:spcPts val="0"/>
              </a:spcBef>
              <a:buSzPct val="100000"/>
              <a:buChar char="●"/>
            </a:pPr>
            <a:r>
              <a:rPr b="1" lang="en" sz="2400"/>
              <a:t>Mistakes are stepping stones to learning</a:t>
            </a:r>
          </a:p>
          <a:p>
            <a:pPr indent="-381000" lvl="0" marL="457200" rtl="0">
              <a:spcBef>
                <a:spcPts val="0"/>
              </a:spcBef>
              <a:buSzPct val="100000"/>
              <a:buChar char="●"/>
            </a:pPr>
            <a:r>
              <a:rPr b="1" lang="en" sz="2400"/>
              <a:t>Mistakes provide new opportunities for change and growth</a:t>
            </a:r>
          </a:p>
          <a:p>
            <a:pPr indent="-381000" lvl="0" marL="457200" rtl="0">
              <a:spcBef>
                <a:spcPts val="0"/>
              </a:spcBef>
              <a:buSzPct val="100000"/>
              <a:buChar char="●"/>
            </a:pPr>
            <a:r>
              <a:rPr b="1" lang="en" sz="2400"/>
              <a:t>Failure is how the best innovators achieve success- by testing, creating, imagining, until they reach their desired goal</a:t>
            </a:r>
          </a:p>
          <a:p>
            <a:pPr indent="-381000" lvl="0" marL="457200" rtl="0">
              <a:spcBef>
                <a:spcPts val="0"/>
              </a:spcBef>
              <a:buSzPct val="100000"/>
              <a:buChar char="●"/>
            </a:pPr>
            <a:r>
              <a:rPr b="1" lang="en" sz="2400"/>
              <a:t>Focusing on mistakes limits our abilities</a:t>
            </a:r>
          </a:p>
          <a:p>
            <a:pPr lvl="0">
              <a:spcBef>
                <a:spcPts val="0"/>
              </a:spcBef>
              <a:buNone/>
            </a:pPr>
            <a:r>
              <a:t/>
            </a:r>
            <a:endParaRPr sz="2400"/>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sp>
        <p:nvSpPr>
          <p:cNvPr id="500" name="Shape 500"/>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t/>
            </a:r>
            <a:endParaRPr/>
          </a:p>
        </p:txBody>
      </p:sp>
      <p:pic>
        <p:nvPicPr>
          <p:cNvPr id="501" name="Shape 501"/>
          <p:cNvPicPr preferRelativeResize="0"/>
          <p:nvPr/>
        </p:nvPicPr>
        <p:blipFill>
          <a:blip r:embed="rId3">
            <a:alphaModFix/>
          </a:blip>
          <a:stretch>
            <a:fillRect/>
          </a:stretch>
        </p:blipFill>
        <p:spPr>
          <a:xfrm>
            <a:off x="-315275" y="111325"/>
            <a:ext cx="9459274" cy="5496299"/>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x="0" y="0"/>
          <a:ext cx="0" cy="0"/>
          <a:chOff x="0" y="0"/>
          <a:chExt cx="0" cy="0"/>
        </a:xfrm>
      </p:grpSpPr>
      <p:sp>
        <p:nvSpPr>
          <p:cNvPr id="506" name="Shape 5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507" name="Shape 50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08" name="Shape 508"/>
          <p:cNvPicPr preferRelativeResize="0"/>
          <p:nvPr/>
        </p:nvPicPr>
        <p:blipFill>
          <a:blip r:embed="rId3">
            <a:alphaModFix/>
          </a:blip>
          <a:stretch>
            <a:fillRect/>
          </a:stretch>
        </p:blipFill>
        <p:spPr>
          <a:xfrm>
            <a:off x="311700" y="259775"/>
            <a:ext cx="8520600" cy="438495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sp>
        <p:nvSpPr>
          <p:cNvPr id="513" name="Shape 51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514" name="Shape 51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15" name="Shape 515"/>
          <p:cNvPicPr preferRelativeResize="0"/>
          <p:nvPr/>
        </p:nvPicPr>
        <p:blipFill>
          <a:blip r:embed="rId3">
            <a:alphaModFix/>
          </a:blip>
          <a:stretch>
            <a:fillRect/>
          </a:stretch>
        </p:blipFill>
        <p:spPr>
          <a:xfrm>
            <a:off x="423050" y="445025"/>
            <a:ext cx="8283050" cy="4364475"/>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do our students need?</a:t>
            </a:r>
          </a:p>
        </p:txBody>
      </p:sp>
      <p:sp>
        <p:nvSpPr>
          <p:cNvPr id="521" name="Shape 521"/>
          <p:cNvSpPr txBox="1"/>
          <p:nvPr>
            <p:ph idx="1" type="body"/>
          </p:nvPr>
        </p:nvSpPr>
        <p:spPr>
          <a:xfrm>
            <a:off x="311700" y="1152475"/>
            <a:ext cx="63558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22" name="Shape 522"/>
          <p:cNvPicPr preferRelativeResize="0"/>
          <p:nvPr/>
        </p:nvPicPr>
        <p:blipFill>
          <a:blip r:embed="rId3">
            <a:alphaModFix/>
          </a:blip>
          <a:stretch>
            <a:fillRect/>
          </a:stretch>
        </p:blipFill>
        <p:spPr>
          <a:xfrm>
            <a:off x="311699" y="1017725"/>
            <a:ext cx="6355800" cy="3544749"/>
          </a:xfrm>
          <a:prstGeom prst="rect">
            <a:avLst/>
          </a:prstGeom>
          <a:noFill/>
          <a:ln>
            <a:noFill/>
          </a:ln>
        </p:spPr>
      </p:pic>
      <p:sp>
        <p:nvSpPr>
          <p:cNvPr id="523" name="Shape 523"/>
          <p:cNvSpPr txBox="1"/>
          <p:nvPr/>
        </p:nvSpPr>
        <p:spPr>
          <a:xfrm>
            <a:off x="6844800" y="1311600"/>
            <a:ext cx="2299200" cy="2520300"/>
          </a:xfrm>
          <a:prstGeom prst="rect">
            <a:avLst/>
          </a:prstGeom>
          <a:noFill/>
          <a:ln>
            <a:noFill/>
          </a:ln>
        </p:spPr>
        <p:txBody>
          <a:bodyPr anchorCtr="0" anchor="t" bIns="91425" lIns="91425" rIns="91425" tIns="91425">
            <a:noAutofit/>
          </a:bodyPr>
          <a:lstStyle/>
          <a:p>
            <a:pPr lvl="0">
              <a:spcBef>
                <a:spcPts val="0"/>
              </a:spcBef>
              <a:buNone/>
            </a:pPr>
            <a:r>
              <a:rPr lang="en" sz="3600"/>
              <a:t>Humor helps!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ctrTitle"/>
          </p:nvPr>
        </p:nvSpPr>
        <p:spPr>
          <a:xfrm>
            <a:off x="685800" y="189501"/>
            <a:ext cx="7772400" cy="2057400"/>
          </a:xfrm>
          <a:prstGeom prst="rect">
            <a:avLst/>
          </a:prstGeom>
          <a:solidFill>
            <a:srgbClr val="FFD966"/>
          </a:solidFill>
        </p:spPr>
        <p:txBody>
          <a:bodyPr anchorCtr="0" anchor="ctr" bIns="91425" lIns="91425" rIns="91425" tIns="91425">
            <a:noAutofit/>
          </a:bodyPr>
          <a:lstStyle/>
          <a:p>
            <a:pPr lvl="0">
              <a:spcBef>
                <a:spcPts val="0"/>
              </a:spcBef>
              <a:buNone/>
            </a:pPr>
            <a:r>
              <a:rPr lang="en"/>
              <a:t>What about Joyful Parenting of gifted students?</a:t>
            </a:r>
          </a:p>
        </p:txBody>
      </p:sp>
      <p:sp>
        <p:nvSpPr>
          <p:cNvPr id="161" name="Shape 161"/>
          <p:cNvSpPr txBox="1"/>
          <p:nvPr>
            <p:ph idx="1" type="subTitle"/>
          </p:nvPr>
        </p:nvSpPr>
        <p:spPr>
          <a:xfrm>
            <a:off x="1371600" y="2914650"/>
            <a:ext cx="6400800" cy="1314600"/>
          </a:xfrm>
          <a:prstGeom prst="rect">
            <a:avLst/>
          </a:prstGeom>
        </p:spPr>
        <p:txBody>
          <a:bodyPr anchorCtr="0" anchor="t" bIns="91425" lIns="91425" rIns="91425" tIns="91425">
            <a:noAutofit/>
          </a:bodyPr>
          <a:lstStyle/>
          <a:p>
            <a:pPr lvl="0">
              <a:spcBef>
                <a:spcPts val="0"/>
              </a:spcBef>
              <a:buNone/>
            </a:pPr>
            <a:r>
              <a:t/>
            </a:r>
            <a:endParaRPr/>
          </a:p>
        </p:txBody>
      </p:sp>
      <p:pic>
        <p:nvPicPr>
          <p:cNvPr id="162" name="Shape 162"/>
          <p:cNvPicPr preferRelativeResize="0"/>
          <p:nvPr/>
        </p:nvPicPr>
        <p:blipFill>
          <a:blip r:embed="rId3">
            <a:alphaModFix/>
          </a:blip>
          <a:stretch>
            <a:fillRect/>
          </a:stretch>
        </p:blipFill>
        <p:spPr>
          <a:xfrm>
            <a:off x="1371600" y="2062725"/>
            <a:ext cx="6479000" cy="3018424"/>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pic>
        <p:nvPicPr>
          <p:cNvPr id="528" name="Shape 528"/>
          <p:cNvPicPr preferRelativeResize="0"/>
          <p:nvPr/>
        </p:nvPicPr>
        <p:blipFill>
          <a:blip r:embed="rId3">
            <a:alphaModFix/>
          </a:blip>
          <a:stretch>
            <a:fillRect/>
          </a:stretch>
        </p:blipFill>
        <p:spPr>
          <a:xfrm>
            <a:off x="1849575" y="220100"/>
            <a:ext cx="3668050" cy="4580500"/>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pic>
        <p:nvPicPr>
          <p:cNvPr id="533" name="Shape 53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7" name="Shape 537"/>
        <p:cNvGrpSpPr/>
        <p:nvPr/>
      </p:nvGrpSpPr>
      <p:grpSpPr>
        <a:xfrm>
          <a:off x="0" y="0"/>
          <a:ext cx="0" cy="0"/>
          <a:chOff x="0" y="0"/>
          <a:chExt cx="0" cy="0"/>
        </a:xfrm>
      </p:grpSpPr>
      <p:pic>
        <p:nvPicPr>
          <p:cNvPr id="538" name="Shape 538"/>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2" name="Shape 542"/>
        <p:cNvGrpSpPr/>
        <p:nvPr/>
      </p:nvGrpSpPr>
      <p:grpSpPr>
        <a:xfrm>
          <a:off x="0" y="0"/>
          <a:ext cx="0" cy="0"/>
          <a:chOff x="0" y="0"/>
          <a:chExt cx="0" cy="0"/>
        </a:xfrm>
      </p:grpSpPr>
      <p:sp>
        <p:nvSpPr>
          <p:cNvPr id="543" name="Shape 543"/>
          <p:cNvSpPr txBox="1"/>
          <p:nvPr>
            <p:ph type="title"/>
          </p:nvPr>
        </p:nvSpPr>
        <p:spPr>
          <a:xfrm>
            <a:off x="457200" y="205978"/>
            <a:ext cx="8229600" cy="857400"/>
          </a:xfrm>
          <a:prstGeom prst="rect">
            <a:avLst/>
          </a:prstGeom>
          <a:solidFill>
            <a:srgbClr val="DAEEF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4400" u="none" cap="none" strike="noStrike">
                <a:solidFill>
                  <a:schemeClr val="dk1"/>
                </a:solidFill>
                <a:latin typeface="Arial"/>
                <a:ea typeface="Arial"/>
                <a:cs typeface="Arial"/>
                <a:sym typeface="Arial"/>
              </a:rPr>
              <a:t>Challenge and Engagement</a:t>
            </a:r>
          </a:p>
        </p:txBody>
      </p:sp>
      <p:pic>
        <p:nvPicPr>
          <p:cNvPr id="544" name="Shape 544"/>
          <p:cNvPicPr preferRelativeResize="0"/>
          <p:nvPr>
            <p:ph idx="1" type="body"/>
          </p:nvPr>
        </p:nvPicPr>
        <p:blipFill rotWithShape="1">
          <a:blip r:embed="rId3">
            <a:alphaModFix/>
          </a:blip>
          <a:srcRect b="0" l="0" r="0" t="0"/>
          <a:stretch/>
        </p:blipFill>
        <p:spPr>
          <a:xfrm>
            <a:off x="1714500" y="1468635"/>
            <a:ext cx="5715000" cy="285750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8" name="Shape 548"/>
        <p:cNvGrpSpPr/>
        <p:nvPr/>
      </p:nvGrpSpPr>
      <p:grpSpPr>
        <a:xfrm>
          <a:off x="0" y="0"/>
          <a:ext cx="0" cy="0"/>
          <a:chOff x="0" y="0"/>
          <a:chExt cx="0" cy="0"/>
        </a:xfrm>
      </p:grpSpPr>
      <p:sp>
        <p:nvSpPr>
          <p:cNvPr id="549" name="Shape 5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Our students need authentic choices</a:t>
            </a:r>
          </a:p>
        </p:txBody>
      </p:sp>
      <p:sp>
        <p:nvSpPr>
          <p:cNvPr id="550" name="Shape 55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51" name="Shape 551"/>
          <p:cNvPicPr preferRelativeResize="0"/>
          <p:nvPr/>
        </p:nvPicPr>
        <p:blipFill>
          <a:blip r:embed="rId3">
            <a:alphaModFix/>
          </a:blip>
          <a:stretch>
            <a:fillRect/>
          </a:stretch>
        </p:blipFill>
        <p:spPr>
          <a:xfrm>
            <a:off x="147302" y="1103225"/>
            <a:ext cx="8234698" cy="3416399"/>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type="title"/>
          </p:nvPr>
        </p:nvSpPr>
        <p:spPr>
          <a:xfrm>
            <a:off x="311700" y="62350"/>
            <a:ext cx="8520600" cy="1090200"/>
          </a:xfrm>
          <a:prstGeom prst="rect">
            <a:avLst/>
          </a:prstGeom>
        </p:spPr>
        <p:txBody>
          <a:bodyPr anchorCtr="0" anchor="t" bIns="91425" lIns="91425" rIns="91425" tIns="91425">
            <a:noAutofit/>
          </a:bodyPr>
          <a:lstStyle/>
          <a:p>
            <a:pPr lvl="0">
              <a:spcBef>
                <a:spcPts val="0"/>
              </a:spcBef>
              <a:buNone/>
            </a:pPr>
            <a:r>
              <a:rPr lang="en"/>
              <a:t>Flow: doing something for the sheer joy and engagement- pursuing passion-</a:t>
            </a:r>
          </a:p>
        </p:txBody>
      </p:sp>
      <p:sp>
        <p:nvSpPr>
          <p:cNvPr id="557" name="Shape 557"/>
          <p:cNvSpPr txBox="1"/>
          <p:nvPr>
            <p:ph idx="1" type="body"/>
          </p:nvPr>
        </p:nvSpPr>
        <p:spPr>
          <a:xfrm>
            <a:off x="311700" y="1152475"/>
            <a:ext cx="8520600" cy="3949500"/>
          </a:xfrm>
          <a:prstGeom prst="rect">
            <a:avLst/>
          </a:prstGeom>
        </p:spPr>
        <p:txBody>
          <a:bodyPr anchorCtr="0" anchor="t" bIns="91425" lIns="91425" rIns="91425" tIns="91425">
            <a:noAutofit/>
          </a:bodyPr>
          <a:lstStyle/>
          <a:p>
            <a:pPr lvl="0">
              <a:spcBef>
                <a:spcPts val="0"/>
              </a:spcBef>
              <a:buNone/>
            </a:pPr>
            <a:r>
              <a:rPr lang="en" sz="2400"/>
              <a:t>When have you been engaged in something challenging but it didn’t feel like work?</a:t>
            </a:r>
          </a:p>
        </p:txBody>
      </p:sp>
      <p:pic>
        <p:nvPicPr>
          <p:cNvPr id="558" name="Shape 558"/>
          <p:cNvPicPr preferRelativeResize="0"/>
          <p:nvPr/>
        </p:nvPicPr>
        <p:blipFill>
          <a:blip r:embed="rId3">
            <a:alphaModFix/>
          </a:blip>
          <a:stretch>
            <a:fillRect/>
          </a:stretch>
        </p:blipFill>
        <p:spPr>
          <a:xfrm>
            <a:off x="259774" y="1984675"/>
            <a:ext cx="6121974" cy="3117250"/>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2" name="Shape 562"/>
        <p:cNvGrpSpPr/>
        <p:nvPr/>
      </p:nvGrpSpPr>
      <p:grpSpPr>
        <a:xfrm>
          <a:off x="0" y="0"/>
          <a:ext cx="0" cy="0"/>
          <a:chOff x="0" y="0"/>
          <a:chExt cx="0" cy="0"/>
        </a:xfrm>
      </p:grpSpPr>
      <p:sp>
        <p:nvSpPr>
          <p:cNvPr id="563" name="Shape 5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Creativity-free play- unstructured activities</a:t>
            </a:r>
          </a:p>
        </p:txBody>
      </p:sp>
      <p:sp>
        <p:nvSpPr>
          <p:cNvPr id="564" name="Shape 56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65" name="Shape 565"/>
          <p:cNvPicPr preferRelativeResize="0"/>
          <p:nvPr/>
        </p:nvPicPr>
        <p:blipFill>
          <a:blip r:embed="rId3">
            <a:alphaModFix/>
          </a:blip>
          <a:stretch>
            <a:fillRect/>
          </a:stretch>
        </p:blipFill>
        <p:spPr>
          <a:xfrm>
            <a:off x="311700" y="1152475"/>
            <a:ext cx="4920874" cy="3790624"/>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9" name="Shape 569"/>
        <p:cNvGrpSpPr/>
        <p:nvPr/>
      </p:nvGrpSpPr>
      <p:grpSpPr>
        <a:xfrm>
          <a:off x="0" y="0"/>
          <a:ext cx="0" cy="0"/>
          <a:chOff x="0" y="0"/>
          <a:chExt cx="0" cy="0"/>
        </a:xfrm>
      </p:grpSpPr>
      <p:sp>
        <p:nvSpPr>
          <p:cNvPr id="570" name="Shape 5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Time to reflect, to be filled up rather than depleted</a:t>
            </a:r>
          </a:p>
        </p:txBody>
      </p:sp>
      <p:sp>
        <p:nvSpPr>
          <p:cNvPr id="571" name="Shape 57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72" name="Shape 572"/>
          <p:cNvPicPr preferRelativeResize="0"/>
          <p:nvPr/>
        </p:nvPicPr>
        <p:blipFill>
          <a:blip r:embed="rId3">
            <a:alphaModFix/>
          </a:blip>
          <a:stretch>
            <a:fillRect/>
          </a:stretch>
        </p:blipFill>
        <p:spPr>
          <a:xfrm>
            <a:off x="311700" y="1152475"/>
            <a:ext cx="6858000" cy="5143500"/>
          </a:xfrm>
          <a:prstGeom prst="rect">
            <a:avLst/>
          </a:prstGeom>
          <a:noFill/>
          <a:ln>
            <a:noFill/>
          </a:ln>
        </p:spPr>
      </p:pic>
      <p:pic>
        <p:nvPicPr>
          <p:cNvPr id="573" name="Shape 573"/>
          <p:cNvPicPr preferRelativeResize="0"/>
          <p:nvPr/>
        </p:nvPicPr>
        <p:blipFill rotWithShape="1">
          <a:blip r:embed="rId4">
            <a:alphaModFix/>
          </a:blip>
          <a:srcRect b="0" l="0" r="0" t="0"/>
          <a:stretch/>
        </p:blipFill>
        <p:spPr>
          <a:xfrm>
            <a:off x="0" y="-376625"/>
            <a:ext cx="9072900" cy="6279000"/>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7" name="Shape 577"/>
        <p:cNvGrpSpPr/>
        <p:nvPr/>
      </p:nvGrpSpPr>
      <p:grpSpPr>
        <a:xfrm>
          <a:off x="0" y="0"/>
          <a:ext cx="0" cy="0"/>
          <a:chOff x="0" y="0"/>
          <a:chExt cx="0" cy="0"/>
        </a:xfrm>
      </p:grpSpPr>
      <p:sp>
        <p:nvSpPr>
          <p:cNvPr id="578" name="Shape 578"/>
          <p:cNvSpPr txBox="1"/>
          <p:nvPr>
            <p:ph type="title"/>
          </p:nvPr>
        </p:nvSpPr>
        <p:spPr>
          <a:xfrm>
            <a:off x="311700" y="445025"/>
            <a:ext cx="8520600" cy="572700"/>
          </a:xfrm>
          <a:prstGeom prst="rect">
            <a:avLst/>
          </a:prstGeom>
          <a:solidFill>
            <a:srgbClr val="C9DAF8"/>
          </a:solidFill>
        </p:spPr>
        <p:txBody>
          <a:bodyPr anchorCtr="0" anchor="t" bIns="91425" lIns="91425" rIns="91425" tIns="91425">
            <a:noAutofit/>
          </a:bodyPr>
          <a:lstStyle/>
          <a:p>
            <a:pPr lvl="0">
              <a:spcBef>
                <a:spcPts val="0"/>
              </a:spcBef>
              <a:buNone/>
            </a:pPr>
            <a:r>
              <a:rPr lang="en"/>
              <a:t>A Sense of Wonder!</a:t>
            </a:r>
          </a:p>
        </p:txBody>
      </p:sp>
      <p:sp>
        <p:nvSpPr>
          <p:cNvPr id="579" name="Shape 579"/>
          <p:cNvSpPr txBox="1"/>
          <p:nvPr>
            <p:ph idx="1" type="body"/>
          </p:nvPr>
        </p:nvSpPr>
        <p:spPr>
          <a:xfrm>
            <a:off x="311700" y="1152475"/>
            <a:ext cx="8520600" cy="3416400"/>
          </a:xfrm>
          <a:prstGeom prst="rect">
            <a:avLst/>
          </a:prstGeom>
          <a:solidFill>
            <a:srgbClr val="D9EAD3"/>
          </a:solidFill>
        </p:spPr>
        <p:txBody>
          <a:bodyPr anchorCtr="0" anchor="t" bIns="91425" lIns="91425" rIns="91425" tIns="91425">
            <a:noAutofit/>
          </a:bodyPr>
          <a:lstStyle/>
          <a:p>
            <a:pPr lvl="0" rtl="0">
              <a:spcBef>
                <a:spcPts val="0"/>
              </a:spcBef>
              <a:buNone/>
            </a:pPr>
            <a:r>
              <a:t/>
            </a:r>
            <a:endParaRPr sz="3000"/>
          </a:p>
          <a:p>
            <a:pPr lvl="0" rtl="0">
              <a:spcBef>
                <a:spcPts val="0"/>
              </a:spcBef>
              <a:buNone/>
            </a:pPr>
            <a:r>
              <a:rPr lang="en" sz="3000"/>
              <a:t>Student Centered Inquiry</a:t>
            </a:r>
          </a:p>
          <a:p>
            <a:pPr lvl="0" rtl="0">
              <a:spcBef>
                <a:spcPts val="0"/>
              </a:spcBef>
              <a:buNone/>
            </a:pPr>
            <a:r>
              <a:rPr lang="en" sz="3000"/>
              <a:t>Look up- Look at- Notice!</a:t>
            </a:r>
          </a:p>
          <a:p>
            <a:pPr lvl="0" rtl="0">
              <a:spcBef>
                <a:spcPts val="0"/>
              </a:spcBef>
              <a:buNone/>
            </a:pPr>
            <a:r>
              <a:rPr lang="en" sz="3000"/>
              <a:t>Present moment consciousness</a:t>
            </a:r>
          </a:p>
          <a:p>
            <a:pPr lvl="0">
              <a:spcBef>
                <a:spcPts val="0"/>
              </a:spcBef>
              <a:buNone/>
            </a:pPr>
            <a:r>
              <a:rPr lang="en" sz="3000" u="sng">
                <a:solidFill>
                  <a:schemeClr val="hlink"/>
                </a:solidFill>
                <a:hlinkClick r:id="rId3"/>
              </a:rPr>
              <a:t>wonderopolis</a:t>
            </a:r>
          </a:p>
        </p:txBody>
      </p:sp>
      <p:pic>
        <p:nvPicPr>
          <p:cNvPr id="580" name="Shape 580"/>
          <p:cNvPicPr preferRelativeResize="0"/>
          <p:nvPr/>
        </p:nvPicPr>
        <p:blipFill>
          <a:blip r:embed="rId4">
            <a:alphaModFix/>
          </a:blip>
          <a:stretch>
            <a:fillRect/>
          </a:stretch>
        </p:blipFill>
        <p:spPr>
          <a:xfrm>
            <a:off x="5719600" y="2066125"/>
            <a:ext cx="2476500" cy="1847850"/>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4" name="Shape 584"/>
        <p:cNvGrpSpPr/>
        <p:nvPr/>
      </p:nvGrpSpPr>
      <p:grpSpPr>
        <a:xfrm>
          <a:off x="0" y="0"/>
          <a:ext cx="0" cy="0"/>
          <a:chOff x="0" y="0"/>
          <a:chExt cx="0" cy="0"/>
        </a:xfrm>
      </p:grpSpPr>
      <p:sp>
        <p:nvSpPr>
          <p:cNvPr id="585" name="Shape 585"/>
          <p:cNvSpPr txBox="1"/>
          <p:nvPr>
            <p:ph type="title"/>
          </p:nvPr>
        </p:nvSpPr>
        <p:spPr>
          <a:xfrm>
            <a:off x="311700" y="445025"/>
            <a:ext cx="8520600" cy="572700"/>
          </a:xfrm>
          <a:prstGeom prst="rect">
            <a:avLst/>
          </a:prstGeom>
          <a:solidFill>
            <a:srgbClr val="C9DAF8"/>
          </a:solidFill>
        </p:spPr>
        <p:txBody>
          <a:bodyPr anchorCtr="0" anchor="t" bIns="91425" lIns="91425" rIns="91425" tIns="91425">
            <a:noAutofit/>
          </a:bodyPr>
          <a:lstStyle/>
          <a:p>
            <a:pPr lvl="0">
              <a:spcBef>
                <a:spcPts val="0"/>
              </a:spcBef>
              <a:buNone/>
            </a:pPr>
            <a:r>
              <a:rPr lang="en"/>
              <a:t>Poet- Mary Oliver</a:t>
            </a:r>
          </a:p>
        </p:txBody>
      </p:sp>
      <p:sp>
        <p:nvSpPr>
          <p:cNvPr id="586" name="Shape 586"/>
          <p:cNvSpPr txBox="1"/>
          <p:nvPr>
            <p:ph idx="1" type="body"/>
          </p:nvPr>
        </p:nvSpPr>
        <p:spPr>
          <a:xfrm>
            <a:off x="311700" y="1152475"/>
            <a:ext cx="8520600" cy="3416400"/>
          </a:xfrm>
          <a:prstGeom prst="rect">
            <a:avLst/>
          </a:prstGeom>
          <a:solidFill>
            <a:srgbClr val="FFE599"/>
          </a:solidFill>
        </p:spPr>
        <p:txBody>
          <a:bodyPr anchorCtr="0" anchor="t" bIns="91425" lIns="91425" rIns="91425" tIns="91425">
            <a:noAutofit/>
          </a:bodyPr>
          <a:lstStyle/>
          <a:p>
            <a:pPr lvl="0" rtl="0">
              <a:spcBef>
                <a:spcPts val="2400"/>
              </a:spcBef>
              <a:spcAft>
                <a:spcPts val="600"/>
              </a:spcAft>
              <a:buClr>
                <a:schemeClr val="dk1"/>
              </a:buClr>
              <a:buSzPct val="47826"/>
              <a:buFont typeface="Arial"/>
              <a:buNone/>
            </a:pPr>
            <a:r>
              <a:rPr b="1" lang="en" sz="2300">
                <a:solidFill>
                  <a:schemeClr val="dk1"/>
                </a:solidFill>
              </a:rPr>
              <a:t>“Instructions for living a life.</a:t>
            </a:r>
          </a:p>
          <a:p>
            <a:pPr lvl="0" rtl="0">
              <a:spcBef>
                <a:spcPts val="2400"/>
              </a:spcBef>
              <a:spcAft>
                <a:spcPts val="600"/>
              </a:spcAft>
              <a:buClr>
                <a:schemeClr val="dk1"/>
              </a:buClr>
              <a:buSzPct val="47826"/>
              <a:buFont typeface="Arial"/>
              <a:buNone/>
            </a:pPr>
            <a:r>
              <a:rPr b="1" lang="en" sz="2300">
                <a:solidFill>
                  <a:schemeClr val="dk1"/>
                </a:solidFill>
              </a:rPr>
              <a:t>Pay attention.</a:t>
            </a:r>
          </a:p>
          <a:p>
            <a:pPr lvl="0" rtl="0">
              <a:spcBef>
                <a:spcPts val="2400"/>
              </a:spcBef>
              <a:spcAft>
                <a:spcPts val="600"/>
              </a:spcAft>
              <a:buClr>
                <a:schemeClr val="dk1"/>
              </a:buClr>
              <a:buSzPct val="47826"/>
              <a:buFont typeface="Arial"/>
              <a:buNone/>
            </a:pPr>
            <a:r>
              <a:rPr b="1" lang="en" sz="2300">
                <a:solidFill>
                  <a:schemeClr val="dk1"/>
                </a:solidFill>
              </a:rPr>
              <a:t>Be astonished.</a:t>
            </a:r>
          </a:p>
          <a:p>
            <a:pPr lvl="0" rtl="0">
              <a:spcBef>
                <a:spcPts val="2400"/>
              </a:spcBef>
              <a:spcAft>
                <a:spcPts val="600"/>
              </a:spcAft>
              <a:buClr>
                <a:schemeClr val="dk1"/>
              </a:buClr>
              <a:buSzPct val="47826"/>
              <a:buFont typeface="Arial"/>
              <a:buNone/>
            </a:pPr>
            <a:r>
              <a:rPr b="1" lang="en" sz="2300">
                <a:solidFill>
                  <a:schemeClr val="dk1"/>
                </a:solidFill>
              </a:rPr>
              <a:t>Tell about it.”</a:t>
            </a:r>
          </a:p>
          <a:p>
            <a:pPr lvl="0" rtl="0">
              <a:spcBef>
                <a:spcPts val="0"/>
              </a:spcBef>
              <a:spcAft>
                <a:spcPts val="0"/>
              </a:spcAft>
              <a:buClr>
                <a:schemeClr val="dk1"/>
              </a:buClr>
              <a:buSzPct val="47826"/>
              <a:buFont typeface="Arial"/>
              <a:buNone/>
            </a:pPr>
            <a:r>
              <a:t/>
            </a:r>
            <a:endParaRPr b="1" sz="2300">
              <a:solidFill>
                <a:schemeClr val="dk1"/>
              </a:solidFill>
            </a:endParaRPr>
          </a:p>
          <a:p>
            <a:pPr lvl="0" rtl="0">
              <a:spcBef>
                <a:spcPts val="0"/>
              </a:spcBef>
              <a:buClr>
                <a:schemeClr val="dk1"/>
              </a:buClr>
              <a:buSzPct val="100000"/>
              <a:buFont typeface="Arial"/>
              <a:buNone/>
            </a:pPr>
            <a:r>
              <a:rPr lang="en" sz="1100">
                <a:solidFill>
                  <a:schemeClr val="dk1"/>
                </a:solidFill>
              </a:rPr>
              <a:t>―</a:t>
            </a:r>
            <a:r>
              <a:rPr lang="en" sz="1100">
                <a:solidFill>
                  <a:schemeClr val="dk1"/>
                </a:solidFill>
                <a:hlinkClick r:id="rId3"/>
              </a:rPr>
              <a:t> </a:t>
            </a:r>
            <a:r>
              <a:rPr lang="en" sz="1100" u="sng">
                <a:solidFill>
                  <a:schemeClr val="hlink"/>
                </a:solidFill>
                <a:hlinkClick r:id="rId4"/>
              </a:rPr>
              <a:t>Mary Oliver</a:t>
            </a:r>
          </a:p>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205978"/>
            <a:ext cx="8229600" cy="857400"/>
          </a:xfrm>
          <a:prstGeom prst="rect">
            <a:avLst/>
          </a:prstGeom>
          <a:solidFill>
            <a:srgbClr val="538CD5"/>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4400" u="none" cap="none" strike="noStrike">
                <a:solidFill>
                  <a:schemeClr val="dk1"/>
                </a:solidFill>
                <a:latin typeface="Arial"/>
                <a:ea typeface="Arial"/>
                <a:cs typeface="Arial"/>
                <a:sym typeface="Arial"/>
              </a:rPr>
              <a:t>JOY-O-METER</a:t>
            </a:r>
          </a:p>
        </p:txBody>
      </p:sp>
      <p:sp>
        <p:nvSpPr>
          <p:cNvPr id="168" name="Shape 168"/>
          <p:cNvSpPr txBox="1"/>
          <p:nvPr>
            <p:ph idx="1" type="body"/>
          </p:nvPr>
        </p:nvSpPr>
        <p:spPr>
          <a:xfrm>
            <a:off x="457200" y="1200150"/>
            <a:ext cx="8747700" cy="2881200"/>
          </a:xfrm>
          <a:prstGeom prst="rect">
            <a:avLst/>
          </a:prstGeom>
          <a:solidFill>
            <a:srgbClr val="F2F2F2"/>
          </a:solid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0" i="0" lang="en" sz="3200" u="none" cap="none" strike="noStrike">
                <a:solidFill>
                  <a:schemeClr val="dk1"/>
                </a:solidFill>
                <a:latin typeface="Times New Roman"/>
                <a:ea typeface="Times New Roman"/>
                <a:cs typeface="Times New Roman"/>
                <a:sym typeface="Times New Roman"/>
              </a:rPr>
              <a:t>Where are you at?</a:t>
            </a:r>
          </a:p>
          <a:p>
            <a:pPr indent="0" lvl="0" marL="0" marR="0" rtl="0" algn="l">
              <a:spcBef>
                <a:spcPts val="640"/>
              </a:spcBef>
              <a:spcAft>
                <a:spcPts val="0"/>
              </a:spcAft>
              <a:buClr>
                <a:schemeClr val="dk1"/>
              </a:buClr>
              <a:buSzPct val="25000"/>
              <a:buFont typeface="Arial"/>
              <a:buNone/>
            </a:pPr>
            <a:r>
              <a:rPr b="0" i="0" lang="en" sz="3200" u="none" cap="none" strike="noStrike">
                <a:solidFill>
                  <a:schemeClr val="dk1"/>
                </a:solidFill>
                <a:latin typeface="Times New Roman"/>
                <a:ea typeface="Times New Roman"/>
                <a:cs typeface="Times New Roman"/>
                <a:sym typeface="Times New Roman"/>
              </a:rPr>
              <a:t>Where are your </a:t>
            </a:r>
            <a:r>
              <a:rPr lang="en"/>
              <a:t>kids </a:t>
            </a:r>
            <a:r>
              <a:rPr b="0" i="0" lang="en" sz="3200" u="none" cap="none" strike="noStrike">
                <a:solidFill>
                  <a:schemeClr val="dk1"/>
                </a:solidFill>
                <a:latin typeface="Times New Roman"/>
                <a:ea typeface="Times New Roman"/>
                <a:cs typeface="Times New Roman"/>
                <a:sym typeface="Times New Roman"/>
              </a:rPr>
              <a:t>at?</a:t>
            </a: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640"/>
              </a:spcBef>
              <a:spcAft>
                <a:spcPts val="0"/>
              </a:spcAft>
              <a:buClr>
                <a:schemeClr val="dk1"/>
              </a:buClr>
              <a:buSzPct val="25000"/>
              <a:buFont typeface="Arial"/>
              <a:buNone/>
            </a:pPr>
            <a:r>
              <a:rPr b="0" i="0" lang="en" sz="3200" u="none" cap="none" strike="noStrike">
                <a:solidFill>
                  <a:schemeClr val="dk1"/>
                </a:solidFill>
                <a:latin typeface="Times New Roman"/>
                <a:ea typeface="Times New Roman"/>
                <a:cs typeface="Times New Roman"/>
                <a:sym typeface="Times New Roman"/>
              </a:rPr>
              <a:t>0				1				2				3				4</a:t>
            </a:r>
          </a:p>
          <a:p>
            <a:pPr indent="0" lvl="0" marL="0" marR="0" rtl="0" algn="l">
              <a:spcBef>
                <a:spcPts val="640"/>
              </a:spcBef>
              <a:buClr>
                <a:schemeClr val="dk1"/>
              </a:buClr>
              <a:buSzPct val="25000"/>
              <a:buFont typeface="Arial"/>
              <a:buNone/>
            </a:pPr>
            <a:r>
              <a:t/>
            </a:r>
            <a:endParaRPr sz="3000"/>
          </a:p>
          <a:p>
            <a:pPr indent="0" lvl="0" marL="0" marR="0" rtl="0" algn="l">
              <a:spcBef>
                <a:spcPts val="640"/>
              </a:spcBef>
              <a:buClr>
                <a:schemeClr val="dk1"/>
              </a:buClr>
              <a:buSzPct val="25000"/>
              <a:buFont typeface="Arial"/>
              <a:buNone/>
            </a:pPr>
            <a:r>
              <a:rPr lang="en" sz="3000"/>
              <a:t>The importance of taking a Joy-0- Meter: We pay attention to what we think is important.</a:t>
            </a:r>
          </a:p>
        </p:txBody>
      </p:sp>
      <p:cxnSp>
        <p:nvCxnSpPr>
          <p:cNvPr id="169" name="Shape 169"/>
          <p:cNvCxnSpPr>
            <a:stCxn id="168" idx="1"/>
            <a:endCxn id="168" idx="3"/>
          </p:cNvCxnSpPr>
          <p:nvPr/>
        </p:nvCxnSpPr>
        <p:spPr>
          <a:xfrm>
            <a:off x="457200" y="2640750"/>
            <a:ext cx="8747700" cy="0"/>
          </a:xfrm>
          <a:prstGeom prst="straightConnector1">
            <a:avLst/>
          </a:prstGeom>
          <a:noFill/>
          <a:ln cap="flat" cmpd="sng" w="25400">
            <a:solidFill>
              <a:schemeClr val="accent1"/>
            </a:solidFill>
            <a:prstDash val="solid"/>
            <a:round/>
            <a:headEnd len="med" w="med" type="none"/>
            <a:tailEnd len="lg" w="lg" type="stealth"/>
          </a:ln>
        </p:spPr>
      </p:cxnSp>
      <p:sp>
        <p:nvSpPr>
          <p:cNvPr id="170" name="Shape 170"/>
          <p:cNvSpPr txBox="1"/>
          <p:nvPr/>
        </p:nvSpPr>
        <p:spPr>
          <a:xfrm>
            <a:off x="373380" y="3246120"/>
            <a:ext cx="1013400" cy="2768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rgbClr val="7030A0"/>
                </a:solidFill>
                <a:latin typeface="Times New Roman"/>
                <a:ea typeface="Times New Roman"/>
                <a:cs typeface="Times New Roman"/>
                <a:sym typeface="Times New Roman"/>
              </a:rPr>
              <a:t>Joyless</a:t>
            </a:r>
          </a:p>
        </p:txBody>
      </p:sp>
      <p:sp>
        <p:nvSpPr>
          <p:cNvPr id="171" name="Shape 171"/>
          <p:cNvSpPr txBox="1"/>
          <p:nvPr/>
        </p:nvSpPr>
        <p:spPr>
          <a:xfrm>
            <a:off x="1569720" y="3264604"/>
            <a:ext cx="1577400" cy="276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rgbClr val="7030A0"/>
                </a:solidFill>
                <a:latin typeface="Times New Roman"/>
                <a:ea typeface="Times New Roman"/>
                <a:cs typeface="Times New Roman"/>
                <a:sym typeface="Times New Roman"/>
              </a:rPr>
              <a:t>Rarely Joyful</a:t>
            </a:r>
          </a:p>
        </p:txBody>
      </p:sp>
      <p:sp>
        <p:nvSpPr>
          <p:cNvPr id="172" name="Shape 172"/>
          <p:cNvSpPr txBox="1"/>
          <p:nvPr/>
        </p:nvSpPr>
        <p:spPr>
          <a:xfrm>
            <a:off x="3345180" y="3263890"/>
            <a:ext cx="1988700" cy="2768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rgbClr val="7030A0"/>
                </a:solidFill>
                <a:latin typeface="Times New Roman"/>
                <a:ea typeface="Times New Roman"/>
                <a:cs typeface="Times New Roman"/>
                <a:sym typeface="Times New Roman"/>
              </a:rPr>
              <a:t>Somewhat Joyful</a:t>
            </a:r>
          </a:p>
        </p:txBody>
      </p:sp>
      <p:sp>
        <p:nvSpPr>
          <p:cNvPr id="173" name="Shape 173"/>
          <p:cNvSpPr txBox="1"/>
          <p:nvPr/>
        </p:nvSpPr>
        <p:spPr>
          <a:xfrm>
            <a:off x="5562600" y="3289786"/>
            <a:ext cx="1546800" cy="276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rgbClr val="7030A0"/>
                </a:solidFill>
                <a:latin typeface="Times New Roman"/>
                <a:ea typeface="Times New Roman"/>
                <a:cs typeface="Times New Roman"/>
                <a:sym typeface="Times New Roman"/>
              </a:rPr>
              <a:t>Mostly Joyful</a:t>
            </a:r>
          </a:p>
        </p:txBody>
      </p:sp>
      <p:sp>
        <p:nvSpPr>
          <p:cNvPr id="174" name="Shape 174"/>
          <p:cNvSpPr txBox="1"/>
          <p:nvPr/>
        </p:nvSpPr>
        <p:spPr>
          <a:xfrm>
            <a:off x="7408490" y="3272641"/>
            <a:ext cx="1608000" cy="276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1800">
                <a:solidFill>
                  <a:srgbClr val="7030A0"/>
                </a:solidFill>
                <a:latin typeface="Times New Roman"/>
                <a:ea typeface="Times New Roman"/>
                <a:cs typeface="Times New Roman"/>
                <a:sym typeface="Times New Roman"/>
              </a:rPr>
              <a:t>Joyful, Joyful</a:t>
            </a:r>
            <a:r>
              <a:rPr lang="en" sz="1800">
                <a:solidFill>
                  <a:schemeClr val="dk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sp>
        <p:nvSpPr>
          <p:cNvPr id="591" name="Shape 5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592" name="Shape 59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93" name="Shape 593"/>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7" name="Shape 597"/>
        <p:cNvGrpSpPr/>
        <p:nvPr/>
      </p:nvGrpSpPr>
      <p:grpSpPr>
        <a:xfrm>
          <a:off x="0" y="0"/>
          <a:ext cx="0" cy="0"/>
          <a:chOff x="0" y="0"/>
          <a:chExt cx="0" cy="0"/>
        </a:xfrm>
      </p:grpSpPr>
      <p:sp>
        <p:nvSpPr>
          <p:cNvPr id="598" name="Shape 598"/>
          <p:cNvSpPr txBox="1"/>
          <p:nvPr>
            <p:ph type="title"/>
          </p:nvPr>
        </p:nvSpPr>
        <p:spPr>
          <a:xfrm>
            <a:off x="457200" y="205967"/>
            <a:ext cx="8229600" cy="2774700"/>
          </a:xfrm>
          <a:prstGeom prst="rect">
            <a:avLst/>
          </a:prstGeom>
        </p:spPr>
        <p:txBody>
          <a:bodyPr anchorCtr="0" anchor="ctr" bIns="91425" lIns="91425" rIns="91425" tIns="91425">
            <a:noAutofit/>
          </a:bodyPr>
          <a:lstStyle/>
          <a:p>
            <a:pPr lvl="0" rtl="0">
              <a:spcBef>
                <a:spcPts val="0"/>
              </a:spcBef>
              <a:buNone/>
            </a:pPr>
            <a:r>
              <a:rPr lang="en"/>
              <a:t>Other sessions tonight </a:t>
            </a:r>
          </a:p>
          <a:p>
            <a:pPr lvl="0" rtl="0">
              <a:spcBef>
                <a:spcPts val="0"/>
              </a:spcBef>
              <a:buNone/>
            </a:pPr>
            <a:r>
              <a:rPr lang="en"/>
              <a:t>Connect to Joyful Learning and Living including...</a:t>
            </a:r>
          </a:p>
          <a:p>
            <a:pPr lvl="0">
              <a:spcBef>
                <a:spcPts val="0"/>
              </a:spcBef>
              <a:buNone/>
            </a:pPr>
            <a:r>
              <a:t/>
            </a:r>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sp>
        <p:nvSpPr>
          <p:cNvPr id="603" name="Shape 603"/>
          <p:cNvSpPr txBox="1"/>
          <p:nvPr>
            <p:ph type="title"/>
          </p:nvPr>
        </p:nvSpPr>
        <p:spPr>
          <a:xfrm>
            <a:off x="457200" y="205978"/>
            <a:ext cx="8229600" cy="857400"/>
          </a:xfrm>
          <a:prstGeom prst="rect">
            <a:avLst/>
          </a:prstGeom>
          <a:solidFill>
            <a:srgbClr val="C5D8F1"/>
          </a:solid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 sz="4400" u="none" cap="none" strike="noStrike">
                <a:solidFill>
                  <a:schemeClr val="dk1"/>
                </a:solidFill>
                <a:latin typeface="Arial"/>
                <a:ea typeface="Arial"/>
                <a:cs typeface="Arial"/>
                <a:sym typeface="Arial"/>
              </a:rPr>
              <a:t>Our Students and self-advocacy</a:t>
            </a:r>
          </a:p>
        </p:txBody>
      </p:sp>
      <p:pic>
        <p:nvPicPr>
          <p:cNvPr id="604" name="Shape 604"/>
          <p:cNvPicPr preferRelativeResize="0"/>
          <p:nvPr/>
        </p:nvPicPr>
        <p:blipFill rotWithShape="1">
          <a:blip r:embed="rId3">
            <a:alphaModFix/>
          </a:blip>
          <a:srcRect b="0" l="0" r="0" t="0"/>
          <a:stretch/>
        </p:blipFill>
        <p:spPr>
          <a:xfrm>
            <a:off x="2843211" y="1460896"/>
            <a:ext cx="3457500" cy="2221800"/>
          </a:xfrm>
          <a:prstGeom prst="rect">
            <a:avLst/>
          </a:prstGeom>
          <a:noFill/>
          <a:ln>
            <a:noFill/>
          </a:ln>
        </p:spPr>
      </p:pic>
      <p:sp>
        <p:nvSpPr>
          <p:cNvPr id="605" name="Shape 605"/>
          <p:cNvSpPr txBox="1"/>
          <p:nvPr/>
        </p:nvSpPr>
        <p:spPr>
          <a:xfrm>
            <a:off x="1150525" y="4399050"/>
            <a:ext cx="7796400" cy="909600"/>
          </a:xfrm>
          <a:prstGeom prst="rect">
            <a:avLst/>
          </a:prstGeom>
          <a:noFill/>
          <a:ln>
            <a:noFill/>
          </a:ln>
        </p:spPr>
        <p:txBody>
          <a:bodyPr anchorCtr="0" anchor="t" bIns="91425" lIns="91425" rIns="91425" tIns="91425">
            <a:noAutofit/>
          </a:bodyPr>
          <a:lstStyle/>
          <a:p>
            <a:pPr lvl="0">
              <a:spcBef>
                <a:spcPts val="0"/>
              </a:spcBef>
              <a:buNone/>
            </a:pPr>
            <a:r>
              <a:rPr lang="en"/>
              <a:t>Deb Douglas Workshop</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sp>
        <p:nvSpPr>
          <p:cNvPr id="610" name="Shape 610"/>
          <p:cNvSpPr txBox="1"/>
          <p:nvPr>
            <p:ph type="title"/>
          </p:nvPr>
        </p:nvSpPr>
        <p:spPr>
          <a:xfrm>
            <a:off x="457200" y="205978"/>
            <a:ext cx="8229600" cy="857400"/>
          </a:xfrm>
          <a:prstGeom prst="rect">
            <a:avLst/>
          </a:prstGeom>
          <a:solidFill>
            <a:srgbClr val="CFE2F3"/>
          </a:solidFill>
        </p:spPr>
        <p:txBody>
          <a:bodyPr anchorCtr="0" anchor="ctr" bIns="91425" lIns="91425" rIns="91425" tIns="91425">
            <a:noAutofit/>
          </a:bodyPr>
          <a:lstStyle/>
          <a:p>
            <a:pPr lvl="0">
              <a:spcBef>
                <a:spcPts val="0"/>
              </a:spcBef>
              <a:buNone/>
            </a:pPr>
            <a:r>
              <a:rPr lang="en"/>
              <a:t>The ability to self-regulate</a:t>
            </a:r>
          </a:p>
        </p:txBody>
      </p:sp>
      <p:sp>
        <p:nvSpPr>
          <p:cNvPr id="611" name="Shape 611"/>
          <p:cNvSpPr txBox="1"/>
          <p:nvPr/>
        </p:nvSpPr>
        <p:spPr>
          <a:xfrm>
            <a:off x="1096375" y="4223075"/>
            <a:ext cx="7796400" cy="909600"/>
          </a:xfrm>
          <a:prstGeom prst="rect">
            <a:avLst/>
          </a:prstGeom>
          <a:noFill/>
          <a:ln>
            <a:noFill/>
          </a:ln>
        </p:spPr>
        <p:txBody>
          <a:bodyPr anchorCtr="0" anchor="t" bIns="91425" lIns="91425" rIns="91425" tIns="91425">
            <a:noAutofit/>
          </a:bodyPr>
          <a:lstStyle/>
          <a:p>
            <a:pPr lvl="0">
              <a:spcBef>
                <a:spcPts val="0"/>
              </a:spcBef>
              <a:buNone/>
            </a:pPr>
            <a:r>
              <a:rPr lang="en"/>
              <a:t>Parent Workshop- Mary Kennedy, Kathty Enstad, Amy Miller</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5" name="Shape 615"/>
        <p:cNvGrpSpPr/>
        <p:nvPr/>
      </p:nvGrpSpPr>
      <p:grpSpPr>
        <a:xfrm>
          <a:off x="0" y="0"/>
          <a:ext cx="0" cy="0"/>
          <a:chOff x="0" y="0"/>
          <a:chExt cx="0" cy="0"/>
        </a:xfrm>
      </p:grpSpPr>
      <p:sp>
        <p:nvSpPr>
          <p:cNvPr id="616" name="Shape 616"/>
          <p:cNvSpPr txBox="1"/>
          <p:nvPr>
            <p:ph type="title"/>
          </p:nvPr>
        </p:nvSpPr>
        <p:spPr>
          <a:xfrm>
            <a:off x="457200" y="205978"/>
            <a:ext cx="8229600" cy="857400"/>
          </a:xfrm>
          <a:prstGeom prst="rect">
            <a:avLst/>
          </a:prstGeom>
          <a:solidFill>
            <a:srgbClr val="CFE2F3"/>
          </a:solidFill>
        </p:spPr>
        <p:txBody>
          <a:bodyPr anchorCtr="0" anchor="ctr" bIns="91425" lIns="91425" rIns="91425" tIns="91425">
            <a:noAutofit/>
          </a:bodyPr>
          <a:lstStyle/>
          <a:p>
            <a:pPr lvl="0">
              <a:spcBef>
                <a:spcPts val="0"/>
              </a:spcBef>
              <a:buNone/>
            </a:pPr>
            <a:r>
              <a:rPr lang="en"/>
              <a:t>Mindfulness	</a:t>
            </a:r>
          </a:p>
        </p:txBody>
      </p:sp>
      <p:sp>
        <p:nvSpPr>
          <p:cNvPr id="617" name="Shape 617"/>
          <p:cNvSpPr txBox="1"/>
          <p:nvPr/>
        </p:nvSpPr>
        <p:spPr>
          <a:xfrm>
            <a:off x="0" y="2111550"/>
            <a:ext cx="9515400" cy="3140100"/>
          </a:xfrm>
          <a:prstGeom prst="rect">
            <a:avLst/>
          </a:prstGeom>
          <a:noFill/>
          <a:ln>
            <a:noFill/>
          </a:ln>
        </p:spPr>
        <p:txBody>
          <a:bodyPr anchorCtr="0" anchor="t" bIns="91425" lIns="91425" rIns="91425" tIns="91425">
            <a:noAutofit/>
          </a:bodyPr>
          <a:lstStyle/>
          <a:p>
            <a:pPr lvl="0" rtl="0">
              <a:spcBef>
                <a:spcPts val="0"/>
              </a:spcBef>
              <a:buNone/>
            </a:pPr>
            <a:r>
              <a:rPr lang="en" sz="2400"/>
              <a:t>Being in the now, not the past or the future. Awareness </a:t>
            </a:r>
          </a:p>
          <a:p>
            <a:pPr lvl="0" rtl="0">
              <a:spcBef>
                <a:spcPts val="0"/>
              </a:spcBef>
              <a:buNone/>
            </a:pPr>
            <a:r>
              <a:rPr lang="en" sz="2400"/>
              <a:t>of the state of body/mind. Attention to what is going on in</a:t>
            </a:r>
          </a:p>
          <a:p>
            <a:pPr lvl="0" rtl="0">
              <a:spcBef>
                <a:spcPts val="0"/>
              </a:spcBef>
              <a:buNone/>
            </a:pPr>
            <a:r>
              <a:rPr lang="en" sz="2400"/>
              <a:t>the moment.</a:t>
            </a:r>
          </a:p>
          <a:p>
            <a:pPr lvl="0" rtl="0">
              <a:spcBef>
                <a:spcPts val="0"/>
              </a:spcBef>
              <a:buNone/>
            </a:pPr>
            <a:r>
              <a:rPr lang="en" sz="2400"/>
              <a:t>Scholastic: Mind Up! Curriculum</a:t>
            </a:r>
          </a:p>
          <a:p>
            <a:pPr lvl="0" rtl="0">
              <a:spcBef>
                <a:spcPts val="0"/>
              </a:spcBef>
              <a:buNone/>
            </a:pPr>
            <a:r>
              <a:rPr lang="en" sz="2400" u="sng">
                <a:solidFill>
                  <a:schemeClr val="hlink"/>
                </a:solidFill>
                <a:hlinkClick r:id="rId3"/>
              </a:rPr>
              <a:t>http://teacher.scholastic.com/products/mindup/</a:t>
            </a:r>
          </a:p>
          <a:p>
            <a:pPr lvl="0" rtl="0">
              <a:spcBef>
                <a:spcPts val="0"/>
              </a:spcBef>
              <a:buNone/>
            </a:pPr>
            <a:r>
              <a:rPr lang="en" sz="2400" u="sng">
                <a:solidFill>
                  <a:schemeClr val="hlink"/>
                </a:solidFill>
                <a:hlinkClick r:id="rId4"/>
              </a:rPr>
              <a:t>http://www.thehawnfoundation.org/</a:t>
            </a:r>
          </a:p>
          <a:p>
            <a:pPr lvl="0" rtl="0">
              <a:spcBef>
                <a:spcPts val="0"/>
              </a:spcBef>
              <a:buNone/>
            </a:pPr>
            <a:r>
              <a:t/>
            </a:r>
            <a:endParaRPr sz="2400"/>
          </a:p>
          <a:p>
            <a:pPr lvl="0">
              <a:spcBef>
                <a:spcPts val="0"/>
              </a:spcBef>
              <a:buNone/>
            </a:pPr>
            <a:r>
              <a:rPr lang="en" sz="2400"/>
              <a:t>Lauren Knutson Workshop</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1" name="Shape 621"/>
        <p:cNvGrpSpPr/>
        <p:nvPr/>
      </p:nvGrpSpPr>
      <p:grpSpPr>
        <a:xfrm>
          <a:off x="0" y="0"/>
          <a:ext cx="0" cy="0"/>
          <a:chOff x="0" y="0"/>
          <a:chExt cx="0" cy="0"/>
        </a:xfrm>
      </p:grpSpPr>
      <p:sp>
        <p:nvSpPr>
          <p:cNvPr id="622" name="Shape 622"/>
          <p:cNvSpPr txBox="1"/>
          <p:nvPr>
            <p:ph type="title"/>
          </p:nvPr>
        </p:nvSpPr>
        <p:spPr>
          <a:xfrm>
            <a:off x="457200" y="205978"/>
            <a:ext cx="8229600" cy="857400"/>
          </a:xfrm>
          <a:prstGeom prst="rect">
            <a:avLst/>
          </a:prstGeom>
          <a:solidFill>
            <a:srgbClr val="CFE2F3"/>
          </a:solidFill>
        </p:spPr>
        <p:txBody>
          <a:bodyPr anchorCtr="0" anchor="ctr" bIns="91425" lIns="91425" rIns="91425" tIns="91425">
            <a:noAutofit/>
          </a:bodyPr>
          <a:lstStyle/>
          <a:p>
            <a:pPr lvl="0">
              <a:spcBef>
                <a:spcPts val="0"/>
              </a:spcBef>
              <a:buNone/>
            </a:pPr>
            <a:r>
              <a:rPr lang="en"/>
              <a:t>Fixed Mindset</a:t>
            </a:r>
          </a:p>
        </p:txBody>
      </p:sp>
      <p:sp>
        <p:nvSpPr>
          <p:cNvPr id="623" name="Shape 623"/>
          <p:cNvSpPr txBox="1"/>
          <p:nvPr/>
        </p:nvSpPr>
        <p:spPr>
          <a:xfrm>
            <a:off x="1678400" y="2287500"/>
            <a:ext cx="7796400" cy="9096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624" name="Shape 624"/>
          <p:cNvSpPr txBox="1"/>
          <p:nvPr/>
        </p:nvSpPr>
        <p:spPr>
          <a:xfrm>
            <a:off x="906875" y="1989725"/>
            <a:ext cx="7796400" cy="2679900"/>
          </a:xfrm>
          <a:prstGeom prst="rect">
            <a:avLst/>
          </a:prstGeom>
          <a:solidFill>
            <a:srgbClr val="FFE599"/>
          </a:solidFill>
          <a:ln>
            <a:noFill/>
          </a:ln>
        </p:spPr>
        <p:txBody>
          <a:bodyPr anchorCtr="0" anchor="t" bIns="91425" lIns="91425" rIns="91425" tIns="91425">
            <a:noAutofit/>
          </a:bodyPr>
          <a:lstStyle/>
          <a:p>
            <a:pPr lvl="0" rtl="0">
              <a:spcBef>
                <a:spcPts val="0"/>
              </a:spcBef>
              <a:buClr>
                <a:schemeClr val="dk1"/>
              </a:buClr>
              <a:buSzPct val="45833"/>
              <a:buFont typeface="Arial"/>
              <a:buNone/>
            </a:pPr>
            <a:r>
              <a:rPr lang="en" sz="2400"/>
              <a:t>In a fixed mindset, people believe their basic qualities, like their intelligence or talent, are simply fixed traits. They spend their time documenting their intelligence or talent instead of developing them. They also believe that talent alone creates success—without effort. They’re wrong.</a:t>
            </a:r>
          </a:p>
          <a:p>
            <a:pPr lvl="0" rtl="0">
              <a:spcBef>
                <a:spcPts val="0"/>
              </a:spcBef>
              <a:buClr>
                <a:schemeClr val="dk1"/>
              </a:buClr>
              <a:buSzPct val="45833"/>
              <a:buFont typeface="Arial"/>
              <a:buNone/>
            </a:pPr>
            <a:r>
              <a:rPr lang="en" sz="2400"/>
              <a:t>			</a:t>
            </a:r>
          </a:p>
          <a:p>
            <a:pPr lvl="0">
              <a:spcBef>
                <a:spcPts val="0"/>
              </a:spcBef>
              <a:buNone/>
            </a:pPr>
            <a:r>
              <a:t/>
            </a:r>
            <a:endParaRPr sz="2400"/>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8" name="Shape 628"/>
        <p:cNvGrpSpPr/>
        <p:nvPr/>
      </p:nvGrpSpPr>
      <p:grpSpPr>
        <a:xfrm>
          <a:off x="0" y="0"/>
          <a:ext cx="0" cy="0"/>
          <a:chOff x="0" y="0"/>
          <a:chExt cx="0" cy="0"/>
        </a:xfrm>
      </p:grpSpPr>
      <p:sp>
        <p:nvSpPr>
          <p:cNvPr id="629" name="Shape 629"/>
          <p:cNvSpPr txBox="1"/>
          <p:nvPr>
            <p:ph type="title"/>
          </p:nvPr>
        </p:nvSpPr>
        <p:spPr>
          <a:xfrm>
            <a:off x="457200" y="205978"/>
            <a:ext cx="8229600" cy="857400"/>
          </a:xfrm>
          <a:prstGeom prst="rect">
            <a:avLst/>
          </a:prstGeom>
          <a:solidFill>
            <a:srgbClr val="CFE2F3"/>
          </a:solidFill>
        </p:spPr>
        <p:txBody>
          <a:bodyPr anchorCtr="0" anchor="ctr" bIns="91425" lIns="91425" rIns="91425" tIns="91425">
            <a:noAutofit/>
          </a:bodyPr>
          <a:lstStyle/>
          <a:p>
            <a:pPr lvl="0">
              <a:spcBef>
                <a:spcPts val="0"/>
              </a:spcBef>
              <a:buNone/>
            </a:pPr>
            <a:r>
              <a:rPr lang="en"/>
              <a:t>Growth Mindset</a:t>
            </a:r>
          </a:p>
        </p:txBody>
      </p:sp>
      <p:sp>
        <p:nvSpPr>
          <p:cNvPr id="630" name="Shape 630"/>
          <p:cNvSpPr txBox="1"/>
          <p:nvPr/>
        </p:nvSpPr>
        <p:spPr>
          <a:xfrm>
            <a:off x="148900" y="1063375"/>
            <a:ext cx="8852100" cy="4080300"/>
          </a:xfrm>
          <a:prstGeom prst="rect">
            <a:avLst/>
          </a:prstGeom>
          <a:solidFill>
            <a:srgbClr val="FFF2CC"/>
          </a:solidFill>
          <a:ln>
            <a:noFill/>
          </a:ln>
        </p:spPr>
        <p:txBody>
          <a:bodyPr anchorCtr="0" anchor="t" bIns="91425" lIns="91425" rIns="91425" tIns="91425">
            <a:noAutofit/>
          </a:bodyPr>
          <a:lstStyle/>
          <a:p>
            <a:pPr lvl="0" rtl="0">
              <a:spcBef>
                <a:spcPts val="0"/>
              </a:spcBef>
              <a:buNone/>
            </a:pPr>
            <a:r>
              <a:rPr lang="en" sz="2400">
                <a:solidFill>
                  <a:schemeClr val="dk1"/>
                </a:solidFill>
              </a:rPr>
              <a:t>In a growth mindset, people believe that their most basic abilities can be developed through dedication and hard work—brains and talent are just the starting point. This view creates a love of learning and a resilience that is </a:t>
            </a:r>
          </a:p>
          <a:p>
            <a:pPr lvl="0" rtl="0">
              <a:spcBef>
                <a:spcPts val="0"/>
              </a:spcBef>
              <a:buNone/>
            </a:pPr>
            <a:r>
              <a:rPr lang="en" sz="2400">
                <a:solidFill>
                  <a:schemeClr val="dk1"/>
                </a:solidFill>
              </a:rPr>
              <a:t>essential for great accomplishment. </a:t>
            </a:r>
          </a:p>
          <a:p>
            <a:pPr lvl="0" rtl="0">
              <a:spcBef>
                <a:spcPts val="0"/>
              </a:spcBef>
              <a:buNone/>
            </a:pPr>
            <a:r>
              <a:t/>
            </a:r>
            <a:endParaRPr sz="2400">
              <a:solidFill>
                <a:schemeClr val="dk1"/>
              </a:solidFill>
            </a:endParaRPr>
          </a:p>
          <a:p>
            <a:pPr lvl="0" rtl="0">
              <a:spcBef>
                <a:spcPts val="0"/>
              </a:spcBef>
              <a:buNone/>
            </a:pPr>
            <a:r>
              <a:rPr lang="en" sz="2400">
                <a:solidFill>
                  <a:schemeClr val="dk1"/>
                </a:solidFill>
              </a:rPr>
              <a:t>http://mindsetonline.com/whatisit/about/</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4" name="Shape 634"/>
        <p:cNvGrpSpPr/>
        <p:nvPr/>
      </p:nvGrpSpPr>
      <p:grpSpPr>
        <a:xfrm>
          <a:off x="0" y="0"/>
          <a:ext cx="0" cy="0"/>
          <a:chOff x="0" y="0"/>
          <a:chExt cx="0" cy="0"/>
        </a:xfrm>
      </p:grpSpPr>
      <p:sp>
        <p:nvSpPr>
          <p:cNvPr id="635" name="Shape 635"/>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
              <a:t>Wrapping Up</a:t>
            </a:r>
          </a:p>
        </p:txBody>
      </p:sp>
      <p:pic>
        <p:nvPicPr>
          <p:cNvPr id="636" name="Shape 636"/>
          <p:cNvPicPr preferRelativeResize="0"/>
          <p:nvPr/>
        </p:nvPicPr>
        <p:blipFill>
          <a:blip r:embed="rId3">
            <a:alphaModFix/>
          </a:blip>
          <a:stretch>
            <a:fillRect/>
          </a:stretch>
        </p:blipFill>
        <p:spPr>
          <a:xfrm>
            <a:off x="1246300" y="1271600"/>
            <a:ext cx="5954599" cy="3614724"/>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0" name="Shape 640"/>
        <p:cNvGrpSpPr/>
        <p:nvPr/>
      </p:nvGrpSpPr>
      <p:grpSpPr>
        <a:xfrm>
          <a:off x="0" y="0"/>
          <a:ext cx="0" cy="0"/>
          <a:chOff x="0" y="0"/>
          <a:chExt cx="0" cy="0"/>
        </a:xfrm>
      </p:grpSpPr>
      <p:sp>
        <p:nvSpPr>
          <p:cNvPr id="641" name="Shape 641"/>
          <p:cNvSpPr txBox="1"/>
          <p:nvPr>
            <p:ph type="title"/>
          </p:nvPr>
        </p:nvSpPr>
        <p:spPr>
          <a:xfrm>
            <a:off x="311700" y="41575"/>
            <a:ext cx="8520600" cy="1163700"/>
          </a:xfrm>
          <a:prstGeom prst="rect">
            <a:avLst/>
          </a:prstGeom>
        </p:spPr>
        <p:txBody>
          <a:bodyPr anchorCtr="0" anchor="t" bIns="91425" lIns="91425" rIns="91425" tIns="91425">
            <a:noAutofit/>
          </a:bodyPr>
          <a:lstStyle/>
          <a:p>
            <a:pPr lvl="0" rtl="0">
              <a:spcBef>
                <a:spcPts val="0"/>
              </a:spcBef>
              <a:buNone/>
            </a:pPr>
            <a:r>
              <a:rPr lang="en" sz="2400"/>
              <a:t>Joyful Learning and Living Positively Impacts Student Outcomes and Well-Being: Neuroscience Research supports this!</a:t>
            </a:r>
          </a:p>
          <a:p>
            <a:pPr lvl="0" rtl="0">
              <a:spcBef>
                <a:spcPts val="0"/>
              </a:spcBef>
              <a:buNone/>
            </a:pPr>
            <a:r>
              <a:t/>
            </a:r>
            <a:endParaRPr/>
          </a:p>
          <a:p>
            <a:pPr lvl="0">
              <a:spcBef>
                <a:spcPts val="0"/>
              </a:spcBef>
              <a:buNone/>
            </a:pPr>
            <a:r>
              <a:rPr lang="en" sz="1100" u="sng">
                <a:solidFill>
                  <a:schemeClr val="hlink"/>
                </a:solidFill>
                <a:hlinkClick r:id="rId3"/>
              </a:rPr>
              <a:t>integralleadershipreview.com</a:t>
            </a:r>
          </a:p>
        </p:txBody>
      </p:sp>
      <p:sp>
        <p:nvSpPr>
          <p:cNvPr id="642" name="Shape 642"/>
          <p:cNvSpPr txBox="1"/>
          <p:nvPr>
            <p:ph idx="1" type="body"/>
          </p:nvPr>
        </p:nvSpPr>
        <p:spPr>
          <a:xfrm>
            <a:off x="311700" y="1205275"/>
            <a:ext cx="8520600" cy="4603200"/>
          </a:xfrm>
          <a:prstGeom prst="rect">
            <a:avLst/>
          </a:prstGeom>
        </p:spPr>
        <p:txBody>
          <a:bodyPr anchorCtr="0" anchor="t" bIns="91425" lIns="91425" rIns="91425" tIns="91425">
            <a:noAutofit/>
          </a:bodyPr>
          <a:lstStyle/>
          <a:p>
            <a:pPr lvl="0">
              <a:spcBef>
                <a:spcPts val="0"/>
              </a:spcBef>
              <a:buNone/>
            </a:pPr>
            <a:r>
              <a:t/>
            </a:r>
            <a:endParaRPr/>
          </a:p>
        </p:txBody>
      </p:sp>
      <p:pic>
        <p:nvPicPr>
          <p:cNvPr id="643" name="Shape 643"/>
          <p:cNvPicPr preferRelativeResize="0"/>
          <p:nvPr/>
        </p:nvPicPr>
        <p:blipFill>
          <a:blip r:embed="rId4">
            <a:alphaModFix/>
          </a:blip>
          <a:stretch>
            <a:fillRect/>
          </a:stretch>
        </p:blipFill>
        <p:spPr>
          <a:xfrm>
            <a:off x="104300" y="1298850"/>
            <a:ext cx="8957075" cy="4391899"/>
          </a:xfrm>
          <a:prstGeom prst="rect">
            <a:avLst/>
          </a:prstGeom>
          <a:noFill/>
          <a:ln>
            <a:noFill/>
          </a:ln>
        </p:spPr>
      </p:pic>
      <p:sp>
        <p:nvSpPr>
          <p:cNvPr id="644" name="Shape 644"/>
          <p:cNvSpPr txBox="1"/>
          <p:nvPr/>
        </p:nvSpPr>
        <p:spPr>
          <a:xfrm>
            <a:off x="2005450" y="1298850"/>
            <a:ext cx="3000000" cy="30000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3" name="Shape 653"/>
        <p:cNvGrpSpPr/>
        <p:nvPr/>
      </p:nvGrpSpPr>
      <p:grpSpPr>
        <a:xfrm>
          <a:off x="0" y="0"/>
          <a:ext cx="0" cy="0"/>
          <a:chOff x="0" y="0"/>
          <a:chExt cx="0" cy="0"/>
        </a:xfrm>
      </p:grpSpPr>
      <p:pic>
        <p:nvPicPr>
          <p:cNvPr id="654" name="Shape 654"/>
          <p:cNvPicPr preferRelativeResize="0"/>
          <p:nvPr/>
        </p:nvPicPr>
        <p:blipFill>
          <a:blip r:embed="rId3">
            <a:alphaModFix/>
          </a:blip>
          <a:stretch>
            <a:fillRect/>
          </a:stretch>
        </p:blipFill>
        <p:spPr>
          <a:xfrm>
            <a:off x="152400" y="152400"/>
            <a:ext cx="6076950" cy="4562475"/>
          </a:xfrm>
          <a:prstGeom prst="rect">
            <a:avLst/>
          </a:prstGeom>
          <a:noFill/>
          <a:ln>
            <a:noFill/>
          </a:ln>
        </p:spPr>
      </p:pic>
      <p:sp>
        <p:nvSpPr>
          <p:cNvPr id="655" name="Shape 655"/>
          <p:cNvSpPr txBox="1"/>
          <p:nvPr/>
        </p:nvSpPr>
        <p:spPr>
          <a:xfrm>
            <a:off x="866275" y="4588550"/>
            <a:ext cx="7796400" cy="555000"/>
          </a:xfrm>
          <a:prstGeom prst="rect">
            <a:avLst/>
          </a:prstGeom>
          <a:noFill/>
          <a:ln>
            <a:noFill/>
          </a:ln>
        </p:spPr>
        <p:txBody>
          <a:bodyPr anchorCtr="0" anchor="t" bIns="91425" lIns="91425" rIns="91425" tIns="91425">
            <a:noAutofit/>
          </a:bodyPr>
          <a:lstStyle/>
          <a:p>
            <a:pPr lvl="0">
              <a:spcBef>
                <a:spcPts val="0"/>
              </a:spcBef>
              <a:buNone/>
            </a:pPr>
            <a:r>
              <a:rPr lang="en"/>
              <a:t>Amanda Gore is CEO of the Joy Project</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9" name="Shape 659"/>
        <p:cNvGrpSpPr/>
        <p:nvPr/>
      </p:nvGrpSpPr>
      <p:grpSpPr>
        <a:xfrm>
          <a:off x="0" y="0"/>
          <a:ext cx="0" cy="0"/>
          <a:chOff x="0" y="0"/>
          <a:chExt cx="0" cy="0"/>
        </a:xfrm>
      </p:grpSpPr>
      <p:pic>
        <p:nvPicPr>
          <p:cNvPr id="660" name="Shape 660"/>
          <p:cNvPicPr preferRelativeResize="0"/>
          <p:nvPr/>
        </p:nvPicPr>
        <p:blipFill>
          <a:blip r:embed="rId3">
            <a:alphaModFix/>
          </a:blip>
          <a:stretch>
            <a:fillRect/>
          </a:stretch>
        </p:blipFill>
        <p:spPr>
          <a:xfrm>
            <a:off x="1028700" y="58250"/>
            <a:ext cx="6160300" cy="4555324"/>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4" name="Shape 664"/>
        <p:cNvGrpSpPr/>
        <p:nvPr/>
      </p:nvGrpSpPr>
      <p:grpSpPr>
        <a:xfrm>
          <a:off x="0" y="0"/>
          <a:ext cx="0" cy="0"/>
          <a:chOff x="0" y="0"/>
          <a:chExt cx="0" cy="0"/>
        </a:xfrm>
      </p:grpSpPr>
      <p:sp>
        <p:nvSpPr>
          <p:cNvPr id="665" name="Shape 6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Thanks for attending Parent University</a:t>
            </a:r>
          </a:p>
        </p:txBody>
      </p:sp>
      <p:sp>
        <p:nvSpPr>
          <p:cNvPr id="666" name="Shape 6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3000"/>
              <a:t>Take joy!</a:t>
            </a:r>
          </a:p>
          <a:p>
            <a:pPr lvl="0" rtl="0">
              <a:spcBef>
                <a:spcPts val="0"/>
              </a:spcBef>
              <a:buNone/>
            </a:pPr>
            <a:r>
              <a:rPr lang="en" sz="3000"/>
              <a:t>It’s good for your</a:t>
            </a:r>
          </a:p>
          <a:p>
            <a:pPr lvl="0" rtl="0">
              <a:spcBef>
                <a:spcPts val="0"/>
              </a:spcBef>
              <a:buNone/>
            </a:pPr>
            <a:r>
              <a:rPr lang="en" sz="3000"/>
              <a:t>Brain!</a:t>
            </a:r>
          </a:p>
          <a:p>
            <a:pPr lvl="0" rtl="0">
              <a:spcBef>
                <a:spcPts val="0"/>
              </a:spcBef>
              <a:buNone/>
            </a:pPr>
            <a:r>
              <a:t/>
            </a:r>
            <a:endParaRPr sz="3000"/>
          </a:p>
          <a:p>
            <a:pPr lvl="0">
              <a:spcBef>
                <a:spcPts val="0"/>
              </a:spcBef>
              <a:buNone/>
            </a:pPr>
            <a:r>
              <a:rPr lang="en" sz="3000"/>
              <a:t>Sharon R.Daly, Cambridge School District</a:t>
            </a:r>
          </a:p>
        </p:txBody>
      </p:sp>
      <p:pic>
        <p:nvPicPr>
          <p:cNvPr id="667" name="Shape 667"/>
          <p:cNvPicPr preferRelativeResize="0"/>
          <p:nvPr/>
        </p:nvPicPr>
        <p:blipFill>
          <a:blip r:embed="rId3">
            <a:alphaModFix/>
          </a:blip>
          <a:stretch>
            <a:fillRect/>
          </a:stretch>
        </p:blipFill>
        <p:spPr>
          <a:xfrm>
            <a:off x="3295650" y="1676400"/>
            <a:ext cx="2552700" cy="17907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ctrTitle"/>
          </p:nvPr>
        </p:nvSpPr>
        <p:spPr>
          <a:xfrm>
            <a:off x="685800" y="945576"/>
            <a:ext cx="7772400" cy="1267800"/>
          </a:xfrm>
          <a:prstGeom prst="rect">
            <a:avLst/>
          </a:prstGeom>
        </p:spPr>
        <p:txBody>
          <a:bodyPr anchorCtr="0" anchor="ctr" bIns="91425" lIns="91425" rIns="91425" tIns="91425">
            <a:noAutofit/>
          </a:bodyPr>
          <a:lstStyle/>
          <a:p>
            <a:pPr lvl="0">
              <a:spcBef>
                <a:spcPts val="0"/>
              </a:spcBef>
              <a:buNone/>
            </a:pPr>
            <a:r>
              <a:rPr lang="en"/>
              <a:t>What Joy is NOT</a:t>
            </a:r>
          </a:p>
        </p:txBody>
      </p:sp>
      <p:sp>
        <p:nvSpPr>
          <p:cNvPr id="185" name="Shape 185"/>
          <p:cNvSpPr txBox="1"/>
          <p:nvPr>
            <p:ph idx="1" type="subTitle"/>
          </p:nvPr>
        </p:nvSpPr>
        <p:spPr>
          <a:xfrm>
            <a:off x="1371600" y="1953500"/>
            <a:ext cx="6400800" cy="3148200"/>
          </a:xfrm>
          <a:prstGeom prst="rect">
            <a:avLst/>
          </a:prstGeom>
        </p:spPr>
        <p:txBody>
          <a:bodyPr anchorCtr="0" anchor="t" bIns="91425" lIns="91425" rIns="91425" tIns="91425">
            <a:noAutofit/>
          </a:bodyPr>
          <a:lstStyle/>
          <a:p>
            <a:pPr lvl="0" rtl="0">
              <a:spcBef>
                <a:spcPts val="0"/>
              </a:spcBef>
              <a:buNone/>
            </a:pPr>
            <a:r>
              <a:rPr lang="en"/>
              <a:t>Everything has to be fun</a:t>
            </a:r>
          </a:p>
          <a:p>
            <a:pPr lvl="0" rtl="0">
              <a:spcBef>
                <a:spcPts val="0"/>
              </a:spcBef>
              <a:buNone/>
            </a:pPr>
            <a:r>
              <a:rPr lang="en"/>
              <a:t>There is never any struggle or problems</a:t>
            </a:r>
          </a:p>
          <a:p>
            <a:pPr lvl="0" rtl="0">
              <a:spcBef>
                <a:spcPts val="0"/>
              </a:spcBef>
              <a:buNone/>
            </a:pPr>
            <a:r>
              <a:rPr lang="en"/>
              <a:t>Happy,  Happy, Happy all the time</a:t>
            </a:r>
          </a:p>
          <a:p>
            <a:pPr lvl="0" rtl="0">
              <a:spcBef>
                <a:spcPts val="0"/>
              </a:spcBef>
              <a:buNone/>
            </a:pPr>
            <a:r>
              <a:rPr lang="en"/>
              <a:t>Taking the Easy Way</a:t>
            </a: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